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3"/>
  </p:notesMasterIdLst>
  <p:sldIdLst>
    <p:sldId id="959" r:id="rId3"/>
    <p:sldId id="861" r:id="rId4"/>
    <p:sldId id="331" r:id="rId5"/>
    <p:sldId id="957" r:id="rId6"/>
    <p:sldId id="935" r:id="rId7"/>
    <p:sldId id="958" r:id="rId8"/>
    <p:sldId id="937" r:id="rId9"/>
    <p:sldId id="939" r:id="rId10"/>
    <p:sldId id="940" r:id="rId11"/>
    <p:sldId id="941" r:id="rId12"/>
    <p:sldId id="942" r:id="rId13"/>
    <p:sldId id="943" r:id="rId14"/>
    <p:sldId id="945" r:id="rId15"/>
    <p:sldId id="944" r:id="rId16"/>
    <p:sldId id="946" r:id="rId17"/>
    <p:sldId id="947" r:id="rId18"/>
    <p:sldId id="948" r:id="rId19"/>
    <p:sldId id="949" r:id="rId20"/>
    <p:sldId id="950" r:id="rId21"/>
    <p:sldId id="951" r:id="rId22"/>
    <p:sldId id="952" r:id="rId23"/>
    <p:sldId id="953" r:id="rId24"/>
    <p:sldId id="955" r:id="rId25"/>
    <p:sldId id="335" r:id="rId26"/>
    <p:sldId id="934" r:id="rId27"/>
    <p:sldId id="332" r:id="rId28"/>
    <p:sldId id="338" r:id="rId29"/>
    <p:sldId id="339" r:id="rId30"/>
    <p:sldId id="960" r:id="rId31"/>
    <p:sldId id="340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an Ke" initials="YK" lastIdx="1" clrIdx="0">
    <p:extLst>
      <p:ext uri="{19B8F6BF-5375-455C-9EA6-DF929625EA0E}">
        <p15:presenceInfo xmlns:p15="http://schemas.microsoft.com/office/powerpoint/2012/main" userId="04e5b9080bf34a9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E05A51-4805-4822-98E7-A38A3AF3EA90}" v="23" dt="2019-01-29T20:51:53.0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04" autoAdjust="0"/>
    <p:restoredTop sz="95331" autoAdjust="0"/>
  </p:normalViewPr>
  <p:slideViewPr>
    <p:cSldViewPr snapToGrid="0">
      <p:cViewPr varScale="1">
        <p:scale>
          <a:sx n="77" d="100"/>
          <a:sy n="77" d="100"/>
        </p:scale>
        <p:origin x="420" y="96"/>
      </p:cViewPr>
      <p:guideLst/>
    </p:cSldViewPr>
  </p:slideViewPr>
  <p:outlineViewPr>
    <p:cViewPr>
      <p:scale>
        <a:sx n="33" d="100"/>
        <a:sy n="33" d="100"/>
      </p:scale>
      <p:origin x="0" y="-232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an Ke" userId="04e5b9080bf34a98" providerId="LiveId" clId="{9DE05A51-4805-4822-98E7-A38A3AF3EA90}"/>
    <pc:docChg chg="custSel modSld">
      <pc:chgData name="Yuan Ke" userId="04e5b9080bf34a98" providerId="LiveId" clId="{9DE05A51-4805-4822-98E7-A38A3AF3EA90}" dt="2019-01-29T20:51:53.052" v="38" actId="20577"/>
      <pc:docMkLst>
        <pc:docMk/>
      </pc:docMkLst>
      <pc:sldChg chg="modSp">
        <pc:chgData name="Yuan Ke" userId="04e5b9080bf34a98" providerId="LiveId" clId="{9DE05A51-4805-4822-98E7-A38A3AF3EA90}" dt="2019-01-29T20:51:53.052" v="38" actId="20577"/>
        <pc:sldMkLst>
          <pc:docMk/>
          <pc:sldMk cId="239193779" sldId="486"/>
        </pc:sldMkLst>
        <pc:spChg chg="mod">
          <ac:chgData name="Yuan Ke" userId="04e5b9080bf34a98" providerId="LiveId" clId="{9DE05A51-4805-4822-98E7-A38A3AF3EA90}" dt="2019-01-29T20:51:53.052" v="38" actId="20577"/>
          <ac:spMkLst>
            <pc:docMk/>
            <pc:sldMk cId="239193779" sldId="486"/>
            <ac:spMk id="6" creationId="{E4256BBE-4647-45B4-979F-7E0C41AD37D0}"/>
          </ac:spMkLst>
        </pc:spChg>
      </pc:sldChg>
    </pc:docChg>
  </pc:docChgLst>
</pc:chgInfo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3.png>
</file>

<file path=ppt/media/image24.tiff>
</file>

<file path=ppt/media/image240.png>
</file>

<file path=ppt/media/image28.png>
</file>

<file path=ppt/media/image3.sv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266597-5398-43FD-8614-B69D81E2A4C3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D394C-70BE-4F93-A13D-8182A93A3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68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8A408-C502-4620-8D69-F58BCFFDD7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115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harry potter daily prophet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D394C-70BE-4F93-A13D-8182A93A3E2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196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FC5CE-CD96-4061-B9DE-199AEFFD49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A2C70A-96E5-4CDB-9D3A-FDAE8A2B94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42AE5E-B2E2-4EB3-8919-767B04895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59A25-F688-4523-8D59-A6A0E682D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5BA0E-AA1C-4028-91C9-EEB711C07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1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3DFB0-4A98-46F0-8634-36B896F76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4A0C47-4E56-403F-8C19-3DD44BBDA6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5310E-4116-4B82-9252-977285302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8CEF0-956F-4AD9-8204-340A96791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1C8AB-1ED1-48ED-9753-041D73FA8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39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A011EC-136E-478F-9024-720ECC38B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9DBFE5-B16C-4ABF-8191-7D0AB8BE87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E3E42-A909-442B-A0EC-42C6F50B8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67DFD-F762-4853-88E8-70AC97AE4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BD5E7-A8CF-4E84-9064-01E032F0D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7905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BF1F789-5F18-4A39-AD7A-F27D50655E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6833" y="2834640"/>
            <a:ext cx="7803728" cy="1779684"/>
          </a:xfrm>
        </p:spPr>
        <p:txBody>
          <a:bodyPr anchor="t" anchorCtr="0"/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[Presentation title, </a:t>
            </a:r>
            <a:br>
              <a:rPr lang="en-US" dirty="0"/>
            </a:br>
            <a:r>
              <a:rPr lang="en-US" dirty="0"/>
              <a:t>four lines max]</a:t>
            </a:r>
          </a:p>
        </p:txBody>
      </p:sp>
      <p:cxnSp>
        <p:nvCxnSpPr>
          <p:cNvPr id="10" name="Line">
            <a:extLst>
              <a:ext uri="{FF2B5EF4-FFF2-40B4-BE49-F238E27FC236}">
                <a16:creationId xmlns:a16="http://schemas.microsoft.com/office/drawing/2014/main" id="{26A76A1E-D9BB-3D47-BDB3-0A2EB2F6A22E}"/>
              </a:ext>
            </a:extLst>
          </p:cNvPr>
          <p:cNvCxnSpPr>
            <a:cxnSpLocks/>
          </p:cNvCxnSpPr>
          <p:nvPr/>
        </p:nvCxnSpPr>
        <p:spPr bwMode="hidden">
          <a:xfrm>
            <a:off x="486832" y="4846320"/>
            <a:ext cx="1706880" cy="0"/>
          </a:xfrm>
          <a:prstGeom prst="line">
            <a:avLst/>
          </a:prstGeom>
          <a:ln w="2540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Subtitle">
            <a:extLst>
              <a:ext uri="{FF2B5EF4-FFF2-40B4-BE49-F238E27FC236}">
                <a16:creationId xmlns:a16="http://schemas.microsoft.com/office/drawing/2014/main" id="{DCD36CB7-C5B7-427E-B007-04E7C37DC94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833" y="5074921"/>
            <a:ext cx="5730240" cy="822893"/>
          </a:xfr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ells Fargo Sans" panose="020B0503020203020204" pitchFamily="34" charset="0"/>
              <a:buNone/>
              <a:tabLst/>
              <a:defRPr sz="1200" baseline="0"/>
            </a:lvl1pPr>
            <a:lvl2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r>
              <a:rPr lang="en-US" dirty="0"/>
              <a:t>[Date]</a:t>
            </a:r>
          </a:p>
          <a:p>
            <a:r>
              <a:rPr lang="en-US" dirty="0"/>
              <a:t>[Presenter 1]</a:t>
            </a:r>
          </a:p>
          <a:p>
            <a:r>
              <a:rPr lang="en-US" dirty="0"/>
              <a:t>[Presenter 2]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CD36CB7-C5B7-427E-B007-04E7C37DC940}"/>
              </a:ext>
            </a:extLst>
          </p:cNvPr>
          <p:cNvSpPr txBox="1">
            <a:spLocks/>
          </p:cNvSpPr>
          <p:nvPr userDrawn="1"/>
        </p:nvSpPr>
        <p:spPr>
          <a:xfrm>
            <a:off x="486833" y="545254"/>
            <a:ext cx="5730240" cy="822893"/>
          </a:xfrm>
          <a:prstGeom prst="rect">
            <a:avLst/>
          </a:prstGeom>
        </p:spPr>
        <p:txBody>
          <a:bodyPr vert="horz" lIns="0" tIns="0" rIns="0" bIns="0" spcCol="365760" rtlCol="0"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ells Fargo Sans" panose="020B0503020203020204" pitchFamily="34" charset="0"/>
              <a:buNone/>
              <a:tabLst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ells Fargo Sans" panose="020B0503020203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2021</a:t>
            </a:r>
            <a:r>
              <a:rPr lang="en-US" sz="1800" baseline="0" dirty="0"/>
              <a:t> Data Science Camp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00504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BF1F789-5F18-4A39-AD7A-F27D50655E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6833" y="2834640"/>
            <a:ext cx="5730240" cy="1779684"/>
          </a:xfrm>
        </p:spPr>
        <p:txBody>
          <a:bodyPr anchor="t" anchorCtr="0"/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[Presentation title, </a:t>
            </a:r>
            <a:br>
              <a:rPr lang="en-US" dirty="0"/>
            </a:br>
            <a:r>
              <a:rPr lang="en-US" dirty="0"/>
              <a:t>four lines max]</a:t>
            </a:r>
          </a:p>
        </p:txBody>
      </p:sp>
      <p:cxnSp>
        <p:nvCxnSpPr>
          <p:cNvPr id="10" name="Line">
            <a:extLst>
              <a:ext uri="{FF2B5EF4-FFF2-40B4-BE49-F238E27FC236}">
                <a16:creationId xmlns:a16="http://schemas.microsoft.com/office/drawing/2014/main" id="{26A76A1E-D9BB-3D47-BDB3-0A2EB2F6A22E}"/>
              </a:ext>
            </a:extLst>
          </p:cNvPr>
          <p:cNvCxnSpPr>
            <a:cxnSpLocks/>
          </p:cNvCxnSpPr>
          <p:nvPr/>
        </p:nvCxnSpPr>
        <p:spPr bwMode="hidden">
          <a:xfrm>
            <a:off x="486832" y="4846320"/>
            <a:ext cx="1706880" cy="0"/>
          </a:xfrm>
          <a:prstGeom prst="line">
            <a:avLst/>
          </a:prstGeom>
          <a:ln w="2540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Subtitle">
            <a:extLst>
              <a:ext uri="{FF2B5EF4-FFF2-40B4-BE49-F238E27FC236}">
                <a16:creationId xmlns:a16="http://schemas.microsoft.com/office/drawing/2014/main" id="{DCD36CB7-C5B7-427E-B007-04E7C37DC94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833" y="5074921"/>
            <a:ext cx="5730240" cy="822893"/>
          </a:xfr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ells Fargo Sans" panose="020B0503020203020204" pitchFamily="34" charset="0"/>
              <a:buNone/>
              <a:tabLst/>
              <a:defRPr sz="1200" baseline="0"/>
            </a:lvl1pPr>
            <a:lvl2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L="0" indent="0" algn="l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r>
              <a:rPr lang="en-US" dirty="0"/>
              <a:t>[Date]</a:t>
            </a:r>
          </a:p>
          <a:p>
            <a:r>
              <a:rPr lang="en-US" dirty="0"/>
              <a:t>[Presenter 1]</a:t>
            </a:r>
          </a:p>
          <a:p>
            <a:r>
              <a:rPr lang="en-US" dirty="0"/>
              <a:t>[Presenter 2]</a:t>
            </a:r>
          </a:p>
        </p:txBody>
      </p:sp>
      <p:sp>
        <p:nvSpPr>
          <p:cNvPr id="6" name="Picture">
            <a:extLst>
              <a:ext uri="{FF2B5EF4-FFF2-40B4-BE49-F238E27FC236}">
                <a16:creationId xmlns:a16="http://schemas.microsoft.com/office/drawing/2014/main" id="{73EA1C7A-1FB4-554C-9536-79F942D443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49440" y="2148840"/>
            <a:ext cx="4754880" cy="4023360"/>
          </a:xfrm>
          <a:solidFill>
            <a:srgbClr val="F4F0ED"/>
          </a:solidFill>
        </p:spPr>
        <p:txBody>
          <a:bodyPr anchor="ctr" anchorCtr="0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25112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cxnSp>
        <p:nvCxnSpPr>
          <p:cNvPr id="4" name="Line">
            <a:extLst>
              <a:ext uri="{FF2B5EF4-FFF2-40B4-BE49-F238E27FC236}">
                <a16:creationId xmlns:a16="http://schemas.microsoft.com/office/drawing/2014/main" id="{4D348C42-76C9-E94C-BD38-85471A87E30C}"/>
              </a:ext>
            </a:extLst>
          </p:cNvPr>
          <p:cNvCxnSpPr>
            <a:cxnSpLocks/>
          </p:cNvCxnSpPr>
          <p:nvPr/>
        </p:nvCxnSpPr>
        <p:spPr bwMode="hidden">
          <a:xfrm>
            <a:off x="487680" y="1600200"/>
            <a:ext cx="5364480" cy="0"/>
          </a:xfrm>
          <a:prstGeom prst="line">
            <a:avLst/>
          </a:prstGeom>
          <a:ln w="1905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828800"/>
            <a:ext cx="5364480" cy="4340224"/>
          </a:xfrm>
        </p:spPr>
        <p:txBody>
          <a:bodyPr numCol="1"/>
          <a:lstStyle>
            <a:lvl1pPr marL="171450" indent="-171450">
              <a:buFont typeface="Wells Fargo Sans" panose="020B0503020203020204" pitchFamily="34" charset="0"/>
              <a:buChar char="•"/>
              <a:tabLst>
                <a:tab pos="4024313" algn="r"/>
              </a:tabLst>
              <a:defRPr/>
            </a:lvl1pPr>
            <a:lvl2pPr marL="342900" indent="-171450">
              <a:tabLst>
                <a:tab pos="4024313" algn="r"/>
              </a:tabLst>
              <a:defRPr/>
            </a:lvl2pPr>
            <a:lvl3pPr marL="514350" indent="-171450">
              <a:tabLst>
                <a:tab pos="4024313" algn="r"/>
              </a:tabLst>
              <a:defRPr/>
            </a:lvl3pPr>
            <a:lvl4pPr marL="685800" indent="-171450">
              <a:tabLst>
                <a:tab pos="4024313" algn="r"/>
              </a:tabLst>
              <a:defRPr/>
            </a:lvl4pPr>
            <a:lvl5pPr marL="857250" indent="-171450">
              <a:tabLst>
                <a:tab pos="4024313" algn="r"/>
              </a:tabLst>
              <a:defRPr/>
            </a:lvl5pPr>
            <a:lvl6pPr marL="1028700" indent="-171450">
              <a:tabLst>
                <a:tab pos="4024313" algn="r"/>
              </a:tabLst>
              <a:defRPr/>
            </a:lvl6pPr>
            <a:lvl7pPr marL="1200150" indent="-171450">
              <a:tabLst>
                <a:tab pos="4024313" algn="r"/>
              </a:tabLst>
              <a:defRPr/>
            </a:lvl7pPr>
            <a:lvl8pPr marL="1371600" indent="-171450">
              <a:tabLst>
                <a:tab pos="4024313" algn="r"/>
              </a:tabLst>
              <a:defRPr/>
            </a:lvl8pPr>
            <a:lvl9pPr marL="1543050" indent="-171450">
              <a:tabLst>
                <a:tab pos="4024313" algn="r"/>
              </a:tabLst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F7941C5E-69DA-4A4E-99CB-9F761C3791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351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cxnSp>
        <p:nvCxnSpPr>
          <p:cNvPr id="4" name="Line">
            <a:extLst>
              <a:ext uri="{FF2B5EF4-FFF2-40B4-BE49-F238E27FC236}">
                <a16:creationId xmlns:a16="http://schemas.microsoft.com/office/drawing/2014/main" id="{4D348C42-76C9-E94C-BD38-85471A87E30C}"/>
              </a:ext>
            </a:extLst>
          </p:cNvPr>
          <p:cNvCxnSpPr>
            <a:cxnSpLocks/>
          </p:cNvCxnSpPr>
          <p:nvPr/>
        </p:nvCxnSpPr>
        <p:spPr bwMode="hidden">
          <a:xfrm>
            <a:off x="487680" y="1600200"/>
            <a:ext cx="5364480" cy="0"/>
          </a:xfrm>
          <a:prstGeom prst="line">
            <a:avLst/>
          </a:prstGeom>
          <a:ln w="1905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" name="Line">
            <a:extLst>
              <a:ext uri="{FF2B5EF4-FFF2-40B4-BE49-F238E27FC236}">
                <a16:creationId xmlns:a16="http://schemas.microsoft.com/office/drawing/2014/main" id="{827E2BA7-0F08-6A47-9026-1A567427BC27}"/>
              </a:ext>
            </a:extLst>
          </p:cNvPr>
          <p:cNvCxnSpPr>
            <a:cxnSpLocks/>
          </p:cNvCxnSpPr>
          <p:nvPr/>
        </p:nvCxnSpPr>
        <p:spPr bwMode="hidden">
          <a:xfrm>
            <a:off x="6339840" y="1600200"/>
            <a:ext cx="5364480" cy="0"/>
          </a:xfrm>
          <a:prstGeom prst="line">
            <a:avLst/>
          </a:prstGeom>
          <a:ln w="19050" cap="flat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79" y="1828802"/>
            <a:ext cx="11217487" cy="4340224"/>
          </a:xfrm>
        </p:spPr>
        <p:txBody>
          <a:bodyPr numCol="2"/>
          <a:lstStyle>
            <a:lvl1pPr marL="171450" indent="-171450">
              <a:buFont typeface="Wells Fargo Sans" panose="020B0503020203020204" pitchFamily="34" charset="0"/>
              <a:buChar char="•"/>
              <a:tabLst>
                <a:tab pos="4024313" algn="r"/>
              </a:tabLst>
              <a:defRPr/>
            </a:lvl1pPr>
            <a:lvl2pPr marL="342900" indent="-171450">
              <a:tabLst>
                <a:tab pos="4024313" algn="r"/>
              </a:tabLst>
              <a:defRPr/>
            </a:lvl2pPr>
            <a:lvl3pPr marL="514350" indent="-171450">
              <a:tabLst>
                <a:tab pos="4024313" algn="r"/>
              </a:tabLst>
              <a:defRPr/>
            </a:lvl3pPr>
            <a:lvl4pPr marL="685800" indent="-171450">
              <a:tabLst>
                <a:tab pos="4024313" algn="r"/>
              </a:tabLst>
              <a:defRPr/>
            </a:lvl4pPr>
            <a:lvl5pPr marL="857250" indent="-171450">
              <a:tabLst>
                <a:tab pos="4024313" algn="r"/>
              </a:tabLst>
              <a:defRPr/>
            </a:lvl5pPr>
            <a:lvl6pPr marL="1028700" indent="-171450">
              <a:tabLst>
                <a:tab pos="4024313" algn="r"/>
              </a:tabLst>
              <a:defRPr/>
            </a:lvl6pPr>
            <a:lvl7pPr marL="1200150" indent="-171450">
              <a:tabLst>
                <a:tab pos="4024313" algn="r"/>
              </a:tabLst>
              <a:defRPr/>
            </a:lvl7pPr>
            <a:lvl8pPr marL="1371600" indent="-171450">
              <a:tabLst>
                <a:tab pos="4024313" algn="r"/>
              </a:tabLst>
              <a:defRPr/>
            </a:lvl8pPr>
            <a:lvl9pPr marL="1543050" indent="-171450">
              <a:tabLst>
                <a:tab pos="4024313" algn="r"/>
              </a:tabLst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07DB0427-6005-7646-A1DA-069FBA064B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954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1600202"/>
            <a:ext cx="11216640" cy="45688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16C968B0-98BE-A54C-8F1A-69CB67A0FB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4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9D9BA87F-F94E-2547-8D0D-4850B2717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ACDF6B2-62B8-404E-8D30-5948044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600202"/>
            <a:ext cx="7315200" cy="4568825"/>
          </a:xfrm>
        </p:spPr>
        <p:txBody>
          <a:bodyPr>
            <a:noAutofit/>
          </a:bodyPr>
          <a:lstStyle>
            <a:lvl1pPr marL="274320" indent="-274320">
              <a:lnSpc>
                <a:spcPct val="100000"/>
              </a:lnSpc>
              <a:buFont typeface="Wells Fargo Sans Display" panose="020B0503020203020204" pitchFamily="34" charset="0"/>
              <a:buChar char="•"/>
              <a:defRPr sz="2400">
                <a:latin typeface="+mj-lt"/>
              </a:defRPr>
            </a:lvl1pPr>
            <a:lvl2pPr marL="54864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2pPr>
            <a:lvl3pPr marL="82296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3pPr>
            <a:lvl4pPr marL="109728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4pPr>
            <a:lvl5pPr marL="137160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5pPr>
            <a:lvl6pPr marL="164592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6pPr>
            <a:lvl7pPr marL="192024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7pPr>
            <a:lvl8pPr marL="219456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8pPr>
            <a:lvl9pPr marL="2468880" indent="-274320">
              <a:lnSpc>
                <a:spcPct val="100000"/>
              </a:lnSpc>
              <a:buFont typeface="Wells Fargo Sans Display" panose="020B0503020203020204" pitchFamily="34" charset="0"/>
              <a:buChar char="–"/>
              <a:defRPr sz="2400">
                <a:latin typeface="+mj-lt"/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16C968B0-98BE-A54C-8F1A-69CB67A0FB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68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5A6DEEE1-C08A-1E44-BEC5-E09044562C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680" y="1600200"/>
            <a:ext cx="536448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9840" y="1600200"/>
            <a:ext cx="536448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9BFDC9A-8BFC-8946-84F2-2786226F4A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8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0FEC781B-6995-FC4B-8081-5377A71B2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681" y="1600200"/>
            <a:ext cx="341376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89120" y="1600200"/>
            <a:ext cx="341376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AAE1199F-835A-AB49-B657-252EF2C5A8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290562" y="1600200"/>
            <a:ext cx="3414605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7759C7B-BF36-F44D-BEAC-32033DC697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94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C7200-A645-4EBD-B7F2-6AEE3B4D9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8AE3F-5165-4880-A0BD-698F8C3E7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8F95C-D8F2-4F26-BFA2-C678A51E2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EE03E-117F-4F66-92E9-73CCB7DA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5961-BC4A-4DD9-B9E6-9498A30DB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8787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debar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0FEC781B-6995-FC4B-8081-5377A71B2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681" y="1600200"/>
            <a:ext cx="341376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89121" y="1600200"/>
            <a:ext cx="7315199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5D805AD4-73CF-FE45-8F86-233D14A0CF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57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deba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0FEC781B-6995-FC4B-8081-5377A71B2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[Slide title]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18C91035-5E9C-427C-BB14-3C95EF5E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681" y="1600200"/>
            <a:ext cx="731520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6D2EDA-1064-496E-9F5C-3A8317F76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90561" y="1600200"/>
            <a:ext cx="3413759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34BDA51D-739A-6147-AE33-B80AD50465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7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0E22618-D046-4A43-A145-B5CC229DC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680" y="457200"/>
            <a:ext cx="11216640" cy="1005840"/>
          </a:xfrm>
        </p:spPr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5" name="Chart Placeholder 1">
            <a:extLst>
              <a:ext uri="{FF2B5EF4-FFF2-40B4-BE49-F238E27FC236}">
                <a16:creationId xmlns:a16="http://schemas.microsoft.com/office/drawing/2014/main" id="{1739FB7C-9269-7342-8648-01158E245B2B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87680" y="16002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6" name="Chart Placeholder 2">
            <a:extLst>
              <a:ext uri="{FF2B5EF4-FFF2-40B4-BE49-F238E27FC236}">
                <a16:creationId xmlns:a16="http://schemas.microsoft.com/office/drawing/2014/main" id="{A9A5DDBF-F036-D247-8214-85BE84E1C4F7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389120" y="16002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E53449-679B-CC46-BF8F-F1C105ECD917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290560" y="16002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8" name="Chart Placeholder 4">
            <a:extLst>
              <a:ext uri="{FF2B5EF4-FFF2-40B4-BE49-F238E27FC236}">
                <a16:creationId xmlns:a16="http://schemas.microsoft.com/office/drawing/2014/main" id="{964DD178-5836-D24D-9CF5-2E0FDE4934E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487680" y="41148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Chart Placeholder 5">
            <a:extLst>
              <a:ext uri="{FF2B5EF4-FFF2-40B4-BE49-F238E27FC236}">
                <a16:creationId xmlns:a16="http://schemas.microsoft.com/office/drawing/2014/main" id="{CB0AE243-8D47-2941-B6AB-7A7BFCBEE1B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4389120" y="41148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Chart Placeholder 6">
            <a:extLst>
              <a:ext uri="{FF2B5EF4-FFF2-40B4-BE49-F238E27FC236}">
                <a16:creationId xmlns:a16="http://schemas.microsoft.com/office/drawing/2014/main" id="{C99EE39F-D270-8347-9E90-33ACBAEA0719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8290560" y="4114800"/>
            <a:ext cx="3413760" cy="20574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9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99DBD1E6-5A74-274B-8433-97A77208CD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63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rgbClr val="D71E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86833" y="457202"/>
            <a:ext cx="7316047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60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900"/>
              </a:spcBef>
              <a:buNone/>
              <a:defRPr sz="1200">
                <a:solidFill>
                  <a:schemeClr val="tx1"/>
                </a:solidFill>
              </a:defRPr>
            </a:lvl2pPr>
            <a:lvl3pPr marL="171450" indent="-171450">
              <a:spcBef>
                <a:spcPts val="900"/>
              </a:spcBef>
              <a:buFont typeface="Wells Fargo Sans" panose="020B0503020203020204" pitchFamily="34" charset="0"/>
              <a:buChar char="•"/>
              <a:defRPr sz="1200">
                <a:solidFill>
                  <a:schemeClr val="tx1"/>
                </a:solidFill>
              </a:defRPr>
            </a:lvl3pPr>
            <a:lvl4pPr marL="3429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4pPr>
            <a:lvl5pPr marL="5143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5pPr>
            <a:lvl6pPr marL="6858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6pPr>
            <a:lvl7pPr marL="8572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7pPr>
            <a:lvl8pPr marL="10287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8pPr>
            <a:lvl9pPr marL="12001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17EF2A7E-ED94-E540-9CF4-B56F980A38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996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Orange">
    <p:bg>
      <p:bgPr>
        <a:solidFill>
          <a:srgbClr val="EB69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86834" y="457202"/>
            <a:ext cx="7316047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60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900"/>
              </a:spcBef>
              <a:buNone/>
              <a:defRPr sz="1200">
                <a:solidFill>
                  <a:schemeClr val="tx1"/>
                </a:solidFill>
              </a:defRPr>
            </a:lvl2pPr>
            <a:lvl3pPr marL="171450" indent="-171450">
              <a:spcBef>
                <a:spcPts val="900"/>
              </a:spcBef>
              <a:buFont typeface="Wells Fargo Sans" panose="020B0503020203020204" pitchFamily="34" charset="0"/>
              <a:buChar char="•"/>
              <a:defRPr sz="1200">
                <a:solidFill>
                  <a:schemeClr val="tx1"/>
                </a:solidFill>
              </a:defRPr>
            </a:lvl3pPr>
            <a:lvl4pPr marL="3429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4pPr>
            <a:lvl5pPr marL="5143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5pPr>
            <a:lvl6pPr marL="6858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6pPr>
            <a:lvl7pPr marL="8572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7pPr>
            <a:lvl8pPr marL="10287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8pPr>
            <a:lvl9pPr marL="12001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E969CF6-897C-2A47-AFD1-3CED01FF01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8392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Light Orange">
    <p:bg>
      <p:bgPr>
        <a:solidFill>
          <a:srgbClr val="FF96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86833" y="457202"/>
            <a:ext cx="7316048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60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900"/>
              </a:spcBef>
              <a:buNone/>
              <a:defRPr sz="1200">
                <a:solidFill>
                  <a:schemeClr val="tx1"/>
                </a:solidFill>
              </a:defRPr>
            </a:lvl2pPr>
            <a:lvl3pPr marL="171450" indent="-171450">
              <a:spcBef>
                <a:spcPts val="900"/>
              </a:spcBef>
              <a:buFont typeface="Wells Fargo Sans" panose="020B0503020203020204" pitchFamily="34" charset="0"/>
              <a:buChar char="•"/>
              <a:defRPr sz="1200">
                <a:solidFill>
                  <a:schemeClr val="tx1"/>
                </a:solidFill>
              </a:defRPr>
            </a:lvl3pPr>
            <a:lvl4pPr marL="3429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4pPr>
            <a:lvl5pPr marL="5143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5pPr>
            <a:lvl6pPr marL="6858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6pPr>
            <a:lvl7pPr marL="8572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7pPr>
            <a:lvl8pPr marL="10287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8pPr>
            <a:lvl9pPr marL="12001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A37D924-28E5-5843-9BA3-6C88EE563D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253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33CB49-42F4-4BEC-BD47-AAACD63E2CF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86833" y="457202"/>
            <a:ext cx="7316048" cy="571499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600">
                <a:solidFill>
                  <a:schemeClr val="tx2"/>
                </a:solidFill>
                <a:latin typeface="+mj-lt"/>
              </a:defRPr>
            </a:lvl1pPr>
            <a:lvl2pPr marL="0" indent="0">
              <a:spcBef>
                <a:spcPts val="900"/>
              </a:spcBef>
              <a:buNone/>
              <a:defRPr sz="1200">
                <a:solidFill>
                  <a:schemeClr val="tx1"/>
                </a:solidFill>
              </a:defRPr>
            </a:lvl2pPr>
            <a:lvl3pPr marL="171450" indent="-171450">
              <a:spcBef>
                <a:spcPts val="900"/>
              </a:spcBef>
              <a:buFont typeface="Wells Fargo Sans" panose="020B0503020203020204" pitchFamily="34" charset="0"/>
              <a:buChar char="•"/>
              <a:defRPr sz="1200">
                <a:solidFill>
                  <a:schemeClr val="tx1"/>
                </a:solidFill>
              </a:defRPr>
            </a:lvl3pPr>
            <a:lvl4pPr marL="3429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4pPr>
            <a:lvl5pPr marL="5143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5pPr>
            <a:lvl6pPr marL="6858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6pPr>
            <a:lvl7pPr marL="8572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7pPr>
            <a:lvl8pPr marL="102870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8pPr>
            <a:lvl9pPr marL="1200150" indent="-171450">
              <a:spcBef>
                <a:spcPts val="300"/>
              </a:spcBef>
              <a:buFont typeface="Wells Fargo Sans" panose="020B0503020203020204" pitchFamily="34" charset="0"/>
              <a:buChar char="–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[Section header title or quote]</a:t>
            </a:r>
          </a:p>
          <a:p>
            <a:pPr lvl="1"/>
            <a:r>
              <a:rPr lang="en-US" dirty="0"/>
              <a:t>Additional information, if needed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56A6D6C7-DEED-604E-9F87-29E1838E56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215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834" y="457200"/>
            <a:ext cx="7316047" cy="1005840"/>
          </a:xfrm>
        </p:spPr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3E076051-AE4B-CF44-AB12-A6CC31DC24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86834" y="1600200"/>
            <a:ext cx="7316047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F62EF48E-356C-2242-ADD1-8AEA6280E3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90560" y="0"/>
            <a:ext cx="3901440" cy="6858000"/>
          </a:xfrm>
          <a:solidFill>
            <a:srgbClr val="F4F0E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7042F1D1-52E8-5643-866B-0EB322CE1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0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One Phot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80D26346-61C4-6C44-B93D-0EBC0C5CAE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7680" y="1600200"/>
            <a:ext cx="11216640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000"/>
            </a:lvl1pPr>
            <a:lvl2pPr marL="0" indent="0">
              <a:spcBef>
                <a:spcPts val="0"/>
              </a:spcBef>
              <a:buNone/>
              <a:defRPr sz="1000"/>
            </a:lvl2pPr>
            <a:lvl3pPr marL="0" indent="0">
              <a:spcBef>
                <a:spcPts val="0"/>
              </a:spcBef>
              <a:buNone/>
              <a:defRPr sz="1000"/>
            </a:lvl3pPr>
            <a:lvl4pPr marL="0" indent="0">
              <a:spcBef>
                <a:spcPts val="0"/>
              </a:spcBef>
              <a:buNone/>
              <a:defRPr sz="1000"/>
            </a:lvl4pPr>
            <a:lvl5pPr marL="0" indent="0">
              <a:spcBef>
                <a:spcPts val="0"/>
              </a:spcBef>
              <a:buNone/>
              <a:defRPr sz="1000"/>
            </a:lvl5pPr>
            <a:lvl6pPr marL="0" indent="0">
              <a:spcBef>
                <a:spcPts val="0"/>
              </a:spcBef>
              <a:buNone/>
              <a:defRPr sz="1000"/>
            </a:lvl6pPr>
            <a:lvl7pPr marL="0" indent="0">
              <a:spcBef>
                <a:spcPts val="0"/>
              </a:spcBef>
              <a:buNone/>
              <a:defRPr sz="1000"/>
            </a:lvl7pPr>
            <a:lvl8pPr marL="0" indent="0">
              <a:spcBef>
                <a:spcPts val="0"/>
              </a:spcBef>
              <a:buNone/>
              <a:defRPr sz="1000"/>
            </a:lvl8pPr>
            <a:lvl9pPr marL="0" indent="0">
              <a:spcBef>
                <a:spcPts val="0"/>
              </a:spcBef>
              <a:buNone/>
              <a:defRPr sz="1000"/>
            </a:lvl9pPr>
          </a:lstStyle>
          <a:p>
            <a:pPr lvl="0"/>
            <a:r>
              <a:rPr lang="en-US" dirty="0"/>
              <a:t>[Optional photo caption]</a:t>
            </a:r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F62EF48E-356C-2242-ADD1-8AEA6280E3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103120"/>
            <a:ext cx="12192000" cy="4754880"/>
          </a:xfrm>
          <a:solidFill>
            <a:srgbClr val="F4F0E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6C7E36A9-B84B-7E40-9E84-C82B263BF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08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Photo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80D26346-61C4-6C44-B93D-0EBC0C5CAE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7680" y="1600200"/>
            <a:ext cx="7315201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000"/>
            </a:lvl1pPr>
            <a:lvl2pPr marL="0" indent="0">
              <a:spcBef>
                <a:spcPts val="0"/>
              </a:spcBef>
              <a:buNone/>
              <a:defRPr sz="1000"/>
            </a:lvl2pPr>
            <a:lvl3pPr marL="0" indent="0">
              <a:spcBef>
                <a:spcPts val="0"/>
              </a:spcBef>
              <a:buNone/>
              <a:defRPr sz="1000"/>
            </a:lvl3pPr>
            <a:lvl4pPr marL="0" indent="0">
              <a:spcBef>
                <a:spcPts val="0"/>
              </a:spcBef>
              <a:buNone/>
              <a:defRPr sz="1000"/>
            </a:lvl4pPr>
            <a:lvl5pPr marL="0" indent="0">
              <a:spcBef>
                <a:spcPts val="0"/>
              </a:spcBef>
              <a:buNone/>
              <a:defRPr sz="1000"/>
            </a:lvl5pPr>
            <a:lvl6pPr marL="0" indent="0">
              <a:spcBef>
                <a:spcPts val="0"/>
              </a:spcBef>
              <a:buNone/>
              <a:defRPr sz="1000"/>
            </a:lvl6pPr>
            <a:lvl7pPr marL="0" indent="0">
              <a:spcBef>
                <a:spcPts val="0"/>
              </a:spcBef>
              <a:buNone/>
              <a:defRPr sz="1000"/>
            </a:lvl7pPr>
            <a:lvl8pPr marL="0" indent="0">
              <a:spcBef>
                <a:spcPts val="0"/>
              </a:spcBef>
              <a:buNone/>
              <a:defRPr sz="1000"/>
            </a:lvl8pPr>
            <a:lvl9pPr marL="0" indent="0">
              <a:spcBef>
                <a:spcPts val="0"/>
              </a:spcBef>
              <a:buNone/>
              <a:defRPr sz="1000"/>
            </a:lvl9pPr>
          </a:lstStyle>
          <a:p>
            <a:pPr lvl="0"/>
            <a:r>
              <a:rPr lang="en-US" dirty="0"/>
              <a:t>[Optional photo caption]</a:t>
            </a:r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F62EF48E-356C-2242-ADD1-8AEA6280E3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103120"/>
            <a:ext cx="8290560" cy="4754880"/>
          </a:xfrm>
          <a:solidFill>
            <a:srgbClr val="F4F0E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44CA248-D2A9-BE4C-8A71-862CADED02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90561" y="1600200"/>
            <a:ext cx="3413760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000"/>
            </a:lvl1pPr>
            <a:lvl2pPr marL="0" indent="0">
              <a:spcBef>
                <a:spcPts val="0"/>
              </a:spcBef>
              <a:buNone/>
              <a:defRPr sz="1000"/>
            </a:lvl2pPr>
            <a:lvl3pPr marL="0" indent="0">
              <a:spcBef>
                <a:spcPts val="0"/>
              </a:spcBef>
              <a:buNone/>
              <a:defRPr sz="1000"/>
            </a:lvl3pPr>
            <a:lvl4pPr marL="0" indent="0">
              <a:spcBef>
                <a:spcPts val="0"/>
              </a:spcBef>
              <a:buNone/>
              <a:defRPr sz="1000"/>
            </a:lvl4pPr>
            <a:lvl5pPr marL="0" indent="0">
              <a:spcBef>
                <a:spcPts val="0"/>
              </a:spcBef>
              <a:buNone/>
              <a:defRPr sz="1000"/>
            </a:lvl5pPr>
            <a:lvl6pPr marL="0" indent="0">
              <a:spcBef>
                <a:spcPts val="0"/>
              </a:spcBef>
              <a:buNone/>
              <a:defRPr sz="1000"/>
            </a:lvl6pPr>
            <a:lvl7pPr marL="0" indent="0">
              <a:spcBef>
                <a:spcPts val="0"/>
              </a:spcBef>
              <a:buNone/>
              <a:defRPr sz="1000"/>
            </a:lvl7pPr>
            <a:lvl8pPr marL="0" indent="0">
              <a:spcBef>
                <a:spcPts val="0"/>
              </a:spcBef>
              <a:buNone/>
              <a:defRPr sz="1000"/>
            </a:lvl8pPr>
            <a:lvl9pPr marL="0" indent="0">
              <a:spcBef>
                <a:spcPts val="0"/>
              </a:spcBef>
              <a:buNone/>
              <a:defRPr sz="1000"/>
            </a:lvl9pPr>
          </a:lstStyle>
          <a:p>
            <a:pPr lvl="0"/>
            <a:r>
              <a:rPr lang="en-US" dirty="0"/>
              <a:t>[Optional photo caption]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8DA8240D-0BD4-F841-8B8F-61635137F8E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290560" y="2103120"/>
            <a:ext cx="3901440" cy="4754880"/>
          </a:xfrm>
          <a:solidFill>
            <a:srgbClr val="B5ADAD"/>
          </a:solidFill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55695995-E9EC-9741-9AB6-FA7A10F3549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64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CDEAE-59B0-4E6E-BF9C-698B7E5F1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9143C-0B0B-4057-96D7-21A880753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72C0C-E30A-468F-A3C2-CE9A16343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6C55D-A01D-4D53-8A96-7495D02B4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04450-66DE-4EAB-8153-A4357BA0E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074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CD4D62C-8EA9-44FC-83B2-701A7A41E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[Slide title]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6E475588-47DB-0041-A49C-8F0EF86006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611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665BEEFC-B89E-9C41-8260-1542F0B43A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32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hank You">
            <a:extLst>
              <a:ext uri="{FF2B5EF4-FFF2-40B4-BE49-F238E27FC236}">
                <a16:creationId xmlns:a16="http://schemas.microsoft.com/office/drawing/2014/main" id="{D5C8B33B-B32E-0C4D-947A-87A5447D23F3}"/>
              </a:ext>
            </a:extLst>
          </p:cNvPr>
          <p:cNvSpPr txBox="1">
            <a:spLocks/>
          </p:cNvSpPr>
          <p:nvPr/>
        </p:nvSpPr>
        <p:spPr>
          <a:xfrm>
            <a:off x="487679" y="1600202"/>
            <a:ext cx="11217487" cy="16001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Thank you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D580231D-7943-F647-B67D-262940DDDB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7680" y="4341847"/>
            <a:ext cx="3413760" cy="1830355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000"/>
            </a:lvl1pPr>
            <a:lvl2pPr marL="0" indent="0">
              <a:spcBef>
                <a:spcPts val="0"/>
              </a:spcBef>
              <a:buFontTx/>
              <a:buNone/>
              <a:defRPr sz="1000"/>
            </a:lvl2pPr>
            <a:lvl3pPr marL="0" indent="0">
              <a:spcBef>
                <a:spcPts val="0"/>
              </a:spcBef>
              <a:buFontTx/>
              <a:buNone/>
              <a:defRPr sz="1000"/>
            </a:lvl3pPr>
            <a:lvl4pPr marL="0" indent="0">
              <a:spcBef>
                <a:spcPts val="0"/>
              </a:spcBef>
              <a:buFontTx/>
              <a:buNone/>
              <a:defRPr sz="1000"/>
            </a:lvl4pPr>
            <a:lvl5pPr marL="0" indent="0">
              <a:spcBef>
                <a:spcPts val="0"/>
              </a:spcBef>
              <a:buFontTx/>
              <a:buNone/>
              <a:defRPr sz="1000"/>
            </a:lvl5pPr>
            <a:lvl6pPr marL="0" indent="0">
              <a:spcBef>
                <a:spcPts val="0"/>
              </a:spcBef>
              <a:buFontTx/>
              <a:buNone/>
              <a:defRPr sz="1000"/>
            </a:lvl6pPr>
            <a:lvl7pPr marL="0" indent="0">
              <a:spcBef>
                <a:spcPts val="0"/>
              </a:spcBef>
              <a:buFontTx/>
              <a:buNone/>
              <a:defRPr sz="1000"/>
            </a:lvl7pPr>
            <a:lvl8pPr marL="0" indent="0">
              <a:spcBef>
                <a:spcPts val="0"/>
              </a:spcBef>
              <a:buFontTx/>
              <a:buNone/>
              <a:defRPr sz="1000"/>
            </a:lvl8pPr>
            <a:lvl9pPr marL="0" indent="0">
              <a:spcBef>
                <a:spcPts val="0"/>
              </a:spcBef>
              <a:buFontTx/>
              <a:buNone/>
              <a:defRPr sz="1000"/>
            </a:lvl9pPr>
          </a:lstStyle>
          <a:p>
            <a:pPr lvl="0"/>
            <a:r>
              <a:rPr lang="en-US" dirty="0"/>
              <a:t>[Optional contact information]</a:t>
            </a:r>
          </a:p>
        </p:txBody>
      </p:sp>
    </p:spTree>
    <p:extLst>
      <p:ext uri="{BB962C8B-B14F-4D97-AF65-F5344CB8AC3E}">
        <p14:creationId xmlns:p14="http://schemas.microsoft.com/office/powerpoint/2010/main" val="286823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8A749-D600-44A9-95E1-1523856A8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1088A-FC33-42B4-955C-2E2B542C0C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96983D-D5DE-4C8D-8821-4AECA3BDE0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4E12CA-929C-41B7-8E03-EC56D995A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4C74F3-BCD8-4CC0-91BB-79CCFD90A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DBF18-F0CF-47FE-AEDD-8B04316D3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195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5CC45-0B31-483C-9881-624157F8C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F4F20A-FB32-4359-B0A8-722269CF1A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E9EBEC-9748-4571-9AAB-BD6F9B5C2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36EA3D-5B24-4713-88B7-26DB56EA4E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5FC26F-5351-476F-A929-638768E897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E93084-A55C-4EAC-AD75-2E57F5F5C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A8CE5B-0333-41F3-B21F-08D420148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658167-4781-4FAC-AE2A-71DA8F97D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24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056B3-23E9-41AC-AECC-543359EDC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49C8C5-85E8-4459-B6A2-A1CD56675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92F65-034F-4266-ACC6-F66F3AF98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B6C2D6-E88F-4D3D-9E70-8AB768349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4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10F4E5-A304-44A0-8594-C3C778DB5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FE6280-3261-43AA-B387-F65E351A5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995A1E-E78C-4634-90DA-DBACDD526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85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ECEF2-7BFE-460C-A670-5DBA2B4E8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428CC-F025-4E55-905F-8EDD7F43E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3B13F-AC0B-4A54-80EF-A8B194D2BF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A16982-18FA-4216-AF99-CFECB7B7F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B4DF0-8E2A-4945-9EAE-1E7638E0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51379C-5E15-4615-B761-B1C379667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07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D0A9E-1C0A-4CA8-86C7-92849D54A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92BD4F-F390-4CA4-AE22-620FF23884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4D3654-8292-4705-9CA3-5E41876354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D4EC97-2CCF-4830-8675-BA3FE713D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5A5BC4-6EB1-48EC-BF13-55A190134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348BDD-B27A-40A9-ADCA-8A8D08ACE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42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04A971-6F3A-412A-BFA2-41810D081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FAAE3-065C-4083-B3A1-1DCEA8E23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5CE5C-E5D6-433A-85E0-0A4DF27A5E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582A13-795D-4710-9790-A818122EB7D9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6B5FD-0A16-436D-8D11-08E5E2DB5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38584-B6BB-4DE4-8AEA-0E0447EA2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C6AFF-4D3F-42B5-8FB7-85807FAF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279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>
            <a:extLst>
              <a:ext uri="{FF2B5EF4-FFF2-40B4-BE49-F238E27FC236}">
                <a16:creationId xmlns:a16="http://schemas.microsoft.com/office/drawing/2014/main" id="{1EF5521F-5C5A-4C48-8B35-7AA5E0604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[Slide title]</a:t>
            </a:r>
          </a:p>
        </p:txBody>
      </p:sp>
      <p:sp>
        <p:nvSpPr>
          <p:cNvPr id="3" name="Text Placeholder">
            <a:extLst>
              <a:ext uri="{FF2B5EF4-FFF2-40B4-BE49-F238E27FC236}">
                <a16:creationId xmlns:a16="http://schemas.microsoft.com/office/drawing/2014/main" id="{48CBF009-1B9F-4150-8EC1-2D97F9BB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7680" y="1600200"/>
            <a:ext cx="11216640" cy="4572000"/>
          </a:xfrm>
          <a:prstGeom prst="rect">
            <a:avLst/>
          </a:prstGeom>
        </p:spPr>
        <p:txBody>
          <a:bodyPr vert="horz" lIns="0" tIns="0" rIns="0" bIns="0" spcCol="36576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3B92F20D-48D7-2E43-BCAC-BA410B21D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B05743E-F914-4635-AEA3-16F0F1CA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72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1200"/>
        </a:spcBef>
        <a:spcAft>
          <a:spcPts val="0"/>
        </a:spcAft>
        <a:buFont typeface="Wells Fargo Sans" panose="020B0503020203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725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2870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20015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543050" indent="-171450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Wells Fargo Sans" panose="020B05030202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>
          <p15:clr>
            <a:srgbClr val="F26B43"/>
          </p15:clr>
        </p15:guide>
        <p15:guide id="2" pos="230">
          <p15:clr>
            <a:srgbClr val="F26B43"/>
          </p15:clr>
        </p15:guide>
        <p15:guide id="3" pos="5530">
          <p15:clr>
            <a:srgbClr val="F26B43"/>
          </p15:clr>
        </p15:guide>
        <p15:guide id="4" orient="horz" pos="1008">
          <p15:clr>
            <a:srgbClr val="F26B43"/>
          </p15:clr>
        </p15:guide>
        <p15:guide id="5" orient="horz" pos="3888">
          <p15:clr>
            <a:srgbClr val="F26B43"/>
          </p15:clr>
        </p15:guide>
        <p15:guide id="6" orient="horz" pos="417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zoom.us/j/91028661059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3JQ3hYko51Y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vC3bTziLRTA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G63goXc5MyU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myheritage.com/2021/02/deep-nostalgia-goes-viral/" TargetMode="External"/><Relationship Id="rId5" Type="http://schemas.openxmlformats.org/officeDocument/2006/relationships/hyperlink" Target="https://www.myheritage.com/deep-nostalgia" TargetMode="External"/><Relationship Id="rId4" Type="http://schemas.openxmlformats.org/officeDocument/2006/relationships/image" Target="../media/image23.gi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oloclub.github.io/cnn-explainer/" TargetMode="External"/><Relationship Id="rId4" Type="http://schemas.openxmlformats.org/officeDocument/2006/relationships/hyperlink" Target="https://www.youtube.com/watch?v=HnWIHWFbuUQ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DEB2C0-7182-4AD6-9081-122CFC3B44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9226" y="826680"/>
            <a:ext cx="983354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2021 Data Science Camp</a:t>
            </a:r>
            <a:b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000" dirty="0">
                <a:solidFill>
                  <a:srgbClr val="FFFFFF"/>
                </a:solidFill>
              </a:rPr>
              <a:t>Convolutional Neural Networks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023E75-A2D5-4478-BCD7-6D46F07E3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9226" y="3092970"/>
            <a:ext cx="9833548" cy="269397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Yuan Ke</a:t>
            </a:r>
          </a:p>
          <a:p>
            <a:r>
              <a:rPr lang="en-US" sz="2800" dirty="0">
                <a:solidFill>
                  <a:srgbClr val="C00000"/>
                </a:solidFill>
              </a:rPr>
              <a:t>The University of Georgia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>
                <a:solidFill>
                  <a:srgbClr val="000000"/>
                </a:solidFill>
              </a:rPr>
              <a:t>July 15th, </a:t>
            </a:r>
            <a:r>
              <a:rPr lang="en-US" altLang="zh-CN" sz="2000" dirty="0">
                <a:solidFill>
                  <a:srgbClr val="000000"/>
                </a:solidFill>
              </a:rPr>
              <a:t>9:00</a:t>
            </a:r>
            <a:r>
              <a:rPr lang="en-US" sz="2000" dirty="0">
                <a:solidFill>
                  <a:srgbClr val="000000"/>
                </a:solidFill>
              </a:rPr>
              <a:t> – 1</a:t>
            </a:r>
            <a:r>
              <a:rPr lang="en-US" altLang="zh-CN" sz="2000" dirty="0">
                <a:solidFill>
                  <a:srgbClr val="000000"/>
                </a:solidFill>
              </a:rPr>
              <a:t>3</a:t>
            </a:r>
            <a:r>
              <a:rPr lang="en-US" sz="2000" dirty="0">
                <a:solidFill>
                  <a:srgbClr val="000000"/>
                </a:solidFill>
              </a:rPr>
              <a:t>:</a:t>
            </a:r>
            <a:r>
              <a:rPr lang="en-US" altLang="zh-CN" sz="2000" dirty="0">
                <a:solidFill>
                  <a:srgbClr val="000000"/>
                </a:solidFill>
              </a:rPr>
              <a:t>00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>
                <a:solidFill>
                  <a:srgbClr val="000000"/>
                </a:solidFill>
              </a:rPr>
              <a:t>Zoom link: </a:t>
            </a:r>
            <a:r>
              <a:rPr lang="en-US" sz="20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https://zoom.us/j/91028661059</a:t>
            </a: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9082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Shared Weights and Biases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90601" y="1504989"/>
                <a:ext cx="10719812" cy="499070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200" dirty="0"/>
                  <a:t>Another trick of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CNN</a:t>
                </a:r>
                <a:r>
                  <a:rPr lang="en-US" altLang="zh-CN" sz="2200" dirty="0"/>
                  <a:t> is to use </a:t>
                </a:r>
                <a:r>
                  <a:rPr lang="en-US" altLang="zh-CN" sz="2200" dirty="0">
                    <a:solidFill>
                      <a:srgbClr val="0070C0"/>
                    </a:solidFill>
                  </a:rPr>
                  <a:t>shared weights </a:t>
                </a:r>
                <a:r>
                  <a:rPr lang="en-US" altLang="zh-CN" sz="2200" dirty="0"/>
                  <a:t>and </a:t>
                </a:r>
                <a:r>
                  <a:rPr lang="en-US" altLang="zh-CN" sz="2200" dirty="0">
                    <a:solidFill>
                      <a:srgbClr val="0070C0"/>
                    </a:solidFill>
                  </a:rPr>
                  <a:t>biases</a:t>
                </a:r>
                <a:r>
                  <a:rPr lang="en-US" altLang="zh-CN" sz="2200" dirty="0"/>
                  <a:t> for each of the </a:t>
                </a:r>
                <a:r>
                  <a:rPr lang="en-US" altLang="zh-CN" sz="2200" dirty="0">
                    <a:solidFill>
                      <a:srgbClr val="7030A0"/>
                    </a:solidFill>
                  </a:rPr>
                  <a:t>hidden neurons</a:t>
                </a:r>
                <a:r>
                  <a:rPr lang="en-US" altLang="zh-CN" sz="2200" dirty="0"/>
                  <a:t>.</a:t>
                </a:r>
              </a:p>
              <a:p>
                <a:r>
                  <a:rPr lang="en-US" altLang="zh-CN" sz="2200" dirty="0"/>
                  <a:t>Recall that we have a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28×28</m:t>
                    </m:r>
                  </m:oMath>
                </a14:m>
                <a:r>
                  <a:rPr lang="en-US" altLang="zh-CN" sz="2200" dirty="0"/>
                  <a:t> input image,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5×5</m:t>
                    </m:r>
                  </m:oMath>
                </a14:m>
                <a:r>
                  <a:rPr lang="en-US" altLang="zh-CN" sz="2200" dirty="0"/>
                  <a:t> local receptive fields, and a stride length of 1. As a result, there are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24×24</m:t>
                    </m:r>
                  </m:oMath>
                </a14:m>
                <a:r>
                  <a:rPr lang="en-US" altLang="zh-CN" sz="2200" dirty="0"/>
                  <a:t> neurons in the hidden layer. </a:t>
                </a:r>
              </a:p>
              <a:p>
                <a:endParaRPr lang="en-US" altLang="zh-CN" sz="2200" dirty="0"/>
              </a:p>
              <a:p>
                <a:r>
                  <a:rPr lang="en-US" altLang="zh-CN" sz="2200" dirty="0"/>
                  <a:t>In other words, for the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altLang="zh-CN" sz="2200" dirty="0"/>
                  <a:t>-</a:t>
                </a:r>
                <a:r>
                  <a:rPr lang="en-US" altLang="zh-CN" sz="2200" dirty="0" err="1"/>
                  <a:t>th</a:t>
                </a:r>
                <a:r>
                  <a:rPr lang="en-US" altLang="zh-CN" sz="2200" dirty="0"/>
                  <a:t> hidden neuron, the output is: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limLoc m:val="subSup"/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  <m:e>
                            <m:nary>
                              <m:naryPr>
                                <m:chr m:val="∑"/>
                                <m:limLoc m:val="subSup"/>
                                <m:ctrlPr>
                                  <a:rPr lang="en-US" altLang="zh-CN" sz="2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5"/>
                                  </m:rPr>
                                  <a:rPr lang="en-US" altLang="zh-CN" sz="22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nary>
                          </m:e>
                        </m:nary>
                      </m:e>
                    </m:d>
                  </m:oMath>
                </a14:m>
                <a:r>
                  <a:rPr lang="en-US" altLang="zh-CN" sz="2200" dirty="0"/>
                  <a:t> for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=1,…,24</m:t>
                    </m:r>
                  </m:oMath>
                </a14:m>
                <a:r>
                  <a:rPr lang="en-US" altLang="zh-CN" sz="2200" dirty="0"/>
                  <a:t>.</a:t>
                </a:r>
              </a:p>
              <a:p>
                <a:pPr marL="0" indent="0" algn="ctr">
                  <a:buNone/>
                </a:pPr>
                <a:endParaRPr lang="en-US" altLang="zh-CN" sz="2200" dirty="0"/>
              </a:p>
              <a:p>
                <a:pPr marL="0" indent="0">
                  <a:buNone/>
                </a:pPr>
                <a:r>
                  <a:rPr lang="en-US" altLang="zh-CN" sz="2200" dirty="0"/>
                  <a:t>Here,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altLang="zh-CN" sz="2200" dirty="0"/>
                  <a:t> is the </a:t>
                </a:r>
                <a:r>
                  <a:rPr lang="en-US" altLang="zh-CN" sz="2200" dirty="0">
                    <a:solidFill>
                      <a:schemeClr val="accent2">
                        <a:lumMod val="75000"/>
                      </a:schemeClr>
                    </a:solidFill>
                  </a:rPr>
                  <a:t>neural activation function </a:t>
                </a:r>
                <a:r>
                  <a:rPr lang="en-US" altLang="zh-CN" sz="2200" dirty="0"/>
                  <a:t>(e.g. sigmoid or </a:t>
                </a:r>
                <a:r>
                  <a:rPr lang="en-US" altLang="zh-CN" sz="2200" dirty="0" err="1"/>
                  <a:t>ReLU</a:t>
                </a:r>
                <a:r>
                  <a:rPr lang="en-US" altLang="zh-CN" sz="2200" dirty="0"/>
                  <a:t>).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altLang="zh-CN" sz="2200" dirty="0"/>
                  <a:t> is the shared value for the bias.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200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altLang="zh-CN" sz="2200" dirty="0"/>
                  <a:t> is a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5×5</m:t>
                    </m:r>
                  </m:oMath>
                </a14:m>
                <a:r>
                  <a:rPr lang="en-US" altLang="zh-CN" sz="2200" dirty="0"/>
                  <a:t> array of weights shared across the hidden layer.</a:t>
                </a:r>
              </a:p>
              <a:p>
                <a:pPr marL="0" indent="0">
                  <a:buNone/>
                </a:pPr>
                <a:endParaRPr lang="en-US" altLang="zh-CN" sz="2200" dirty="0"/>
              </a:p>
              <a:p>
                <a:r>
                  <a:rPr lang="en-US" altLang="zh-CN" sz="2200" dirty="0"/>
                  <a:t>The name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convolutional</a:t>
                </a:r>
                <a:r>
                  <a:rPr lang="en-US" altLang="zh-CN" sz="2200" dirty="0"/>
                  <a:t> comes from the fact that the above equation is sometimes known as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convolution function</a:t>
                </a:r>
                <a:r>
                  <a:rPr lang="en-US" altLang="zh-CN" sz="2200" dirty="0"/>
                  <a:t>. Hence, we call a hidden layer with </a:t>
                </a:r>
                <a:r>
                  <a:rPr lang="en-US" altLang="zh-CN" sz="2200" dirty="0">
                    <a:solidFill>
                      <a:srgbClr val="0070C0"/>
                    </a:solidFill>
                  </a:rPr>
                  <a:t>shared weights and biases </a:t>
                </a:r>
                <a:r>
                  <a:rPr lang="en-US" altLang="zh-CN" sz="2200" dirty="0"/>
                  <a:t>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convolutional layer.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1" y="1504989"/>
                <a:ext cx="10719812" cy="4990705"/>
              </a:xfrm>
              <a:prstGeom prst="rect">
                <a:avLst/>
              </a:prstGeom>
              <a:blipFill>
                <a:blip r:embed="rId2"/>
                <a:stretch>
                  <a:fillRect l="-739" t="-1587" r="-739" b="-43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6142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Translation Invariance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23333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solidFill>
                  <a:srgbClr val="0070C0"/>
                </a:solidFill>
              </a:rPr>
              <a:t>Sharing weights and biases </a:t>
            </a:r>
            <a:r>
              <a:rPr lang="en-US" altLang="zh-CN" sz="2400" dirty="0"/>
              <a:t>means that all the neurons in the same </a:t>
            </a:r>
            <a:r>
              <a:rPr lang="en-US" altLang="zh-CN" sz="2400" dirty="0">
                <a:solidFill>
                  <a:srgbClr val="7030A0"/>
                </a:solidFill>
              </a:rPr>
              <a:t>hidden layer </a:t>
            </a:r>
            <a:r>
              <a:rPr lang="en-US" altLang="zh-CN" sz="2400" dirty="0"/>
              <a:t>detect exactly the same feature, just at different locations in the input image. </a:t>
            </a:r>
          </a:p>
          <a:p>
            <a:r>
              <a:rPr lang="en-US" altLang="zh-CN" sz="2400" dirty="0"/>
              <a:t>Applying </a:t>
            </a:r>
            <a:r>
              <a:rPr lang="en-US" altLang="zh-CN" sz="2400" dirty="0">
                <a:solidFill>
                  <a:srgbClr val="0070C0"/>
                </a:solidFill>
              </a:rPr>
              <a:t>shared weights and biases </a:t>
            </a:r>
            <a:r>
              <a:rPr lang="en-US" altLang="zh-CN" sz="2400" dirty="0"/>
              <a:t>to </a:t>
            </a:r>
            <a:r>
              <a:rPr lang="en-US" altLang="zh-CN" sz="2400" dirty="0">
                <a:solidFill>
                  <a:srgbClr val="7030A0"/>
                </a:solidFill>
              </a:rPr>
              <a:t>hidden layers </a:t>
            </a:r>
            <a:r>
              <a:rPr lang="en-US" altLang="zh-CN" sz="2400" dirty="0"/>
              <a:t>is equivalent to apply the same feature detector (e.g. edge, corner) everywhere in the image.</a:t>
            </a:r>
          </a:p>
          <a:p>
            <a:r>
              <a:rPr lang="en-US" altLang="zh-CN" sz="2400" dirty="0">
                <a:solidFill>
                  <a:srgbClr val="FF0000"/>
                </a:solidFill>
              </a:rPr>
              <a:t>CNN</a:t>
            </a:r>
            <a:r>
              <a:rPr lang="en-US" altLang="zh-CN" sz="2400" dirty="0"/>
              <a:t> are well adapted to the </a:t>
            </a:r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</a:rPr>
              <a:t>translation invariance </a:t>
            </a:r>
            <a:r>
              <a:rPr lang="en-US" altLang="zh-CN" sz="2400" dirty="0"/>
              <a:t>of images: move the position of a cat in the image, and it's still an image of a cat.</a:t>
            </a:r>
          </a:p>
          <a:p>
            <a:endParaRPr lang="en-US" altLang="zh-CN" sz="2200" dirty="0"/>
          </a:p>
        </p:txBody>
      </p:sp>
      <p:pic>
        <p:nvPicPr>
          <p:cNvPr id="4" name="Picture 3" descr="A cat that is looking at the camera&#10;&#10;Description automatically generated">
            <a:extLst>
              <a:ext uri="{FF2B5EF4-FFF2-40B4-BE49-F238E27FC236}">
                <a16:creationId xmlns:a16="http://schemas.microsoft.com/office/drawing/2014/main" id="{028DEAFF-B045-4A43-8F86-6D235B88A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193" y="3838322"/>
            <a:ext cx="7443614" cy="302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401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Feature Maps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90"/>
            <a:ext cx="10719812" cy="17029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200" dirty="0"/>
              <a:t>Due to the </a:t>
            </a:r>
            <a:r>
              <a:rPr lang="en-US" altLang="zh-CN" sz="2200" dirty="0">
                <a:solidFill>
                  <a:schemeClr val="accent2">
                    <a:lumMod val="75000"/>
                  </a:schemeClr>
                </a:solidFill>
              </a:rPr>
              <a:t>translation invariance</a:t>
            </a:r>
            <a:r>
              <a:rPr lang="en-US" altLang="zh-CN" sz="2200" dirty="0"/>
              <a:t>, we usually call the map from the input to the hidden layer a </a:t>
            </a:r>
            <a:r>
              <a:rPr lang="en-US" altLang="zh-CN" sz="2200" dirty="0">
                <a:solidFill>
                  <a:srgbClr val="7030A0"/>
                </a:solidFill>
              </a:rPr>
              <a:t>feature map</a:t>
            </a:r>
            <a:r>
              <a:rPr lang="en-US" altLang="zh-CN" sz="2200" dirty="0"/>
              <a:t>. The </a:t>
            </a:r>
            <a:r>
              <a:rPr lang="en-US" altLang="zh-CN" sz="2200" dirty="0">
                <a:solidFill>
                  <a:srgbClr val="0070C0"/>
                </a:solidFill>
              </a:rPr>
              <a:t>shared weights and biases </a:t>
            </a:r>
            <a:r>
              <a:rPr lang="en-US" altLang="zh-CN" sz="2200" dirty="0"/>
              <a:t>are often said to define a </a:t>
            </a:r>
            <a:r>
              <a:rPr lang="en-US" altLang="zh-CN" sz="2200" dirty="0">
                <a:solidFill>
                  <a:srgbClr val="7030A0"/>
                </a:solidFill>
              </a:rPr>
              <a:t>feature map </a:t>
            </a:r>
            <a:r>
              <a:rPr lang="en-US" altLang="zh-CN" sz="2200" dirty="0"/>
              <a:t>(sometime also called kernel or filter). </a:t>
            </a:r>
          </a:p>
          <a:p>
            <a:r>
              <a:rPr lang="en-US" altLang="zh-CN" sz="2200" dirty="0"/>
              <a:t>Usually, we need to detect various localized features. Hence, a complete </a:t>
            </a:r>
            <a:r>
              <a:rPr lang="en-US" altLang="zh-CN" sz="2200" dirty="0">
                <a:solidFill>
                  <a:srgbClr val="FF0000"/>
                </a:solidFill>
              </a:rPr>
              <a:t>convolutional layer</a:t>
            </a:r>
            <a:r>
              <a:rPr lang="en-US" altLang="zh-CN" sz="2200" dirty="0"/>
              <a:t> may consist of several different </a:t>
            </a:r>
            <a:r>
              <a:rPr lang="en-US" altLang="zh-CN" sz="2200" dirty="0">
                <a:solidFill>
                  <a:srgbClr val="7030A0"/>
                </a:solidFill>
              </a:rPr>
              <a:t>feature maps</a:t>
            </a:r>
            <a:r>
              <a:rPr lang="en-US" altLang="zh-CN" sz="2200" dirty="0"/>
              <a:t>: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D5F612-FC7A-4840-BBDE-C84E165C0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179" y="3431402"/>
            <a:ext cx="6923715" cy="330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95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Visualization of Shared Weights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90"/>
            <a:ext cx="10719812" cy="11426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200" dirty="0"/>
              <a:t>To keep the diagram simple, I only listed 3 </a:t>
            </a:r>
            <a:r>
              <a:rPr lang="en-US" altLang="zh-CN" sz="2200" dirty="0">
                <a:solidFill>
                  <a:srgbClr val="7030A0"/>
                </a:solidFill>
              </a:rPr>
              <a:t>feature maps </a:t>
            </a:r>
            <a:r>
              <a:rPr lang="en-US" altLang="zh-CN" sz="2200" dirty="0"/>
              <a:t>in hidden layer. However, in practice </a:t>
            </a:r>
            <a:r>
              <a:rPr lang="en-US" altLang="zh-CN" sz="2200" dirty="0">
                <a:solidFill>
                  <a:srgbClr val="FF0000"/>
                </a:solidFill>
              </a:rPr>
              <a:t>convolutional networks </a:t>
            </a:r>
            <a:r>
              <a:rPr lang="en-US" altLang="zh-CN" sz="2200" dirty="0"/>
              <a:t>may use more (and perhaps many more) </a:t>
            </a:r>
            <a:r>
              <a:rPr lang="en-US" altLang="zh-CN" sz="2200" dirty="0">
                <a:solidFill>
                  <a:srgbClr val="7030A0"/>
                </a:solidFill>
              </a:rPr>
              <a:t>feature maps</a:t>
            </a:r>
            <a:r>
              <a:rPr lang="en-US" altLang="zh-CN" sz="2200" dirty="0"/>
              <a:t>.</a:t>
            </a:r>
          </a:p>
          <a:p>
            <a:r>
              <a:rPr lang="en-US" altLang="zh-CN" sz="2200" dirty="0"/>
              <a:t>For the </a:t>
            </a:r>
            <a:r>
              <a:rPr lang="en-US" altLang="zh-CN" sz="2200" dirty="0">
                <a:solidFill>
                  <a:schemeClr val="accent2">
                    <a:lumMod val="75000"/>
                  </a:schemeClr>
                </a:solidFill>
              </a:rPr>
              <a:t>handwritten digit classification</a:t>
            </a:r>
            <a:r>
              <a:rPr lang="en-US" altLang="zh-CN" sz="2200" dirty="0"/>
              <a:t>, people usually develop 20 (or more) </a:t>
            </a:r>
            <a:r>
              <a:rPr lang="en-US" altLang="zh-CN" sz="2200" dirty="0">
                <a:solidFill>
                  <a:srgbClr val="7030A0"/>
                </a:solidFill>
              </a:rPr>
              <a:t>feature maps</a:t>
            </a:r>
            <a:r>
              <a:rPr lang="en-US" altLang="zh-CN" sz="2200" dirty="0"/>
              <a:t>.</a:t>
            </a:r>
          </a:p>
        </p:txBody>
      </p:sp>
      <p:pic>
        <p:nvPicPr>
          <p:cNvPr id="8" name="Picture 7" descr="A black and white tile&#10;&#10;Description automatically generated">
            <a:extLst>
              <a:ext uri="{FF2B5EF4-FFF2-40B4-BE49-F238E27FC236}">
                <a16:creationId xmlns:a16="http://schemas.microsoft.com/office/drawing/2014/main" id="{2BDA961A-370D-43B6-9D16-5E3F139CF7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47" y="2789103"/>
            <a:ext cx="4942122" cy="370659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630235E-DA64-420A-957B-DBB867510F92}"/>
                  </a:ext>
                </a:extLst>
              </p:cNvPr>
              <p:cNvSpPr txBox="1"/>
              <p:nvPr/>
            </p:nvSpPr>
            <p:spPr>
              <a:xfrm>
                <a:off x="6251332" y="2934238"/>
                <a:ext cx="5459082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The 20 images correspond to 20 different</a:t>
                </a:r>
                <a:r>
                  <a:rPr lang="en-US" dirty="0">
                    <a:solidFill>
                      <a:srgbClr val="7030A0"/>
                    </a:solidFill>
                  </a:rPr>
                  <a:t> feature maps</a:t>
                </a:r>
                <a:r>
                  <a:rPr lang="en-US" dirty="0"/>
                  <a:t>. Each map corresponds to the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5×5</m:t>
                    </m:r>
                  </m:oMath>
                </a14:m>
                <a:r>
                  <a:rPr lang="en-US" dirty="0"/>
                  <a:t> weights in the </a:t>
                </a:r>
                <a:r>
                  <a:rPr lang="en-US" dirty="0">
                    <a:solidFill>
                      <a:schemeClr val="accent2">
                        <a:lumMod val="75000"/>
                      </a:schemeClr>
                    </a:solidFill>
                  </a:rPr>
                  <a:t>local receptive field</a:t>
                </a:r>
                <a:r>
                  <a:rPr lang="en-US" dirty="0"/>
                  <a:t>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Whiter blocks mean smaller (typically, more negative) weights and darker blocks mean larger weights.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The images show some patterns related to the </a:t>
                </a:r>
                <a:r>
                  <a:rPr lang="en-US" dirty="0">
                    <a:solidFill>
                      <a:srgbClr val="0070C0"/>
                    </a:solidFill>
                  </a:rPr>
                  <a:t>spatial structure</a:t>
                </a:r>
                <a:r>
                  <a:rPr lang="en-US" dirty="0"/>
                  <a:t>. However, beyond that, it's difficult to see what these </a:t>
                </a:r>
                <a:r>
                  <a:rPr lang="en-US" dirty="0">
                    <a:solidFill>
                      <a:schemeClr val="accent2">
                        <a:lumMod val="75000"/>
                      </a:schemeClr>
                    </a:solidFill>
                  </a:rPr>
                  <a:t>feature detectors </a:t>
                </a:r>
                <a:r>
                  <a:rPr lang="en-US" dirty="0"/>
                  <a:t>are learning.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630235E-DA64-420A-957B-DBB867510F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1332" y="2934238"/>
                <a:ext cx="5459082" cy="2862322"/>
              </a:xfrm>
              <a:prstGeom prst="rect">
                <a:avLst/>
              </a:prstGeom>
              <a:blipFill>
                <a:blip r:embed="rId3"/>
                <a:stretch>
                  <a:fillRect l="-670" t="-1064" r="-1563" b="-23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916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Feature Maps VS Fully </a:t>
            </a:r>
            <a:r>
              <a:rPr lang="en-US" altLang="zh-CN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Connected Layer</a:t>
            </a:r>
            <a:endParaRPr 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90601" y="1504989"/>
                <a:ext cx="10719812" cy="499070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200" dirty="0"/>
                  <a:t>A big advantage of </a:t>
                </a:r>
                <a:r>
                  <a:rPr lang="en-US" altLang="zh-CN" sz="2200" dirty="0">
                    <a:solidFill>
                      <a:srgbClr val="0070C0"/>
                    </a:solidFill>
                  </a:rPr>
                  <a:t>sharing weights and biases </a:t>
                </a:r>
                <a:r>
                  <a:rPr lang="en-US" altLang="zh-CN" sz="2200" dirty="0"/>
                  <a:t>is that it greatly reduces the number of parameters involved in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convolutional network</a:t>
                </a:r>
                <a:r>
                  <a:rPr lang="en-US" altLang="zh-CN" sz="2200" dirty="0"/>
                  <a:t>. </a:t>
                </a:r>
              </a:p>
              <a:p>
                <a:endParaRPr lang="en-US" altLang="zh-CN" sz="2200" dirty="0"/>
              </a:p>
              <a:p>
                <a:r>
                  <a:rPr lang="en-US" altLang="zh-CN" sz="2200" dirty="0"/>
                  <a:t>For each </a:t>
                </a:r>
                <a:r>
                  <a:rPr lang="en-US" altLang="zh-CN" sz="2200" dirty="0">
                    <a:solidFill>
                      <a:srgbClr val="7030A0"/>
                    </a:solidFill>
                  </a:rPr>
                  <a:t>feature map </a:t>
                </a:r>
                <a:r>
                  <a:rPr lang="en-US" altLang="zh-CN" sz="2200" dirty="0"/>
                  <a:t>we need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25=5×5</m:t>
                    </m:r>
                  </m:oMath>
                </a14:m>
                <a:r>
                  <a:rPr lang="en-US" altLang="zh-CN" sz="2200" dirty="0"/>
                  <a:t> shared weights, plus a single shared bias. So, each feature map requires 26 parameters. If we have 20 feature maps that's a total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20×26=520</m:t>
                    </m:r>
                  </m:oMath>
                </a14:m>
                <a:r>
                  <a:rPr lang="en-US" altLang="zh-CN" sz="2200" dirty="0"/>
                  <a:t> parameters defining the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convolutional layer</a:t>
                </a:r>
                <a:r>
                  <a:rPr lang="en-US" altLang="zh-CN" sz="2200" dirty="0"/>
                  <a:t>. </a:t>
                </a:r>
              </a:p>
              <a:p>
                <a:endParaRPr lang="en-US" altLang="zh-CN" sz="2200" dirty="0"/>
              </a:p>
              <a:p>
                <a:r>
                  <a:rPr lang="en-US" altLang="zh-CN" sz="2200" dirty="0"/>
                  <a:t>By comparison, suppose we have a </a:t>
                </a:r>
                <a:r>
                  <a:rPr lang="en-US" altLang="zh-CN" sz="2200" dirty="0">
                    <a:solidFill>
                      <a:srgbClr val="0070C0"/>
                    </a:solidFill>
                  </a:rPr>
                  <a:t>fully connected</a:t>
                </a:r>
                <a:r>
                  <a:rPr lang="en-US" altLang="zh-CN" sz="2200" dirty="0"/>
                  <a:t> first layer, with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784=28×28</m:t>
                    </m:r>
                  </m:oMath>
                </a14:m>
                <a:r>
                  <a:rPr lang="en-US" altLang="zh-CN" sz="2200" dirty="0"/>
                  <a:t> input neurons, and a relatively modest 30 hidden neurons. That's a total of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784×30</m:t>
                    </m:r>
                  </m:oMath>
                </a14:m>
                <a:r>
                  <a:rPr lang="en-US" altLang="zh-CN" sz="2200" dirty="0"/>
                  <a:t> weights, plus an extra 30 biases, for a total of 23,550 parameters.</a:t>
                </a:r>
              </a:p>
              <a:p>
                <a:endParaRPr lang="en-US" altLang="zh-CN" sz="2200" dirty="0"/>
              </a:p>
              <a:p>
                <a:r>
                  <a:rPr lang="en-US" altLang="zh-CN" sz="2200" dirty="0"/>
                  <a:t>In other words, the </a:t>
                </a:r>
                <a:r>
                  <a:rPr lang="en-US" altLang="zh-CN" sz="2200" dirty="0">
                    <a:solidFill>
                      <a:srgbClr val="0070C0"/>
                    </a:solidFill>
                  </a:rPr>
                  <a:t>fully-connected layer </a:t>
                </a:r>
                <a:r>
                  <a:rPr lang="en-US" altLang="zh-CN" sz="2200" dirty="0"/>
                  <a:t>would have more than 40 times as many parameters as the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convolutional layer</a:t>
                </a:r>
                <a:r>
                  <a:rPr lang="en-US" altLang="zh-CN" sz="2200" dirty="0"/>
                  <a:t>.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1" y="1504989"/>
                <a:ext cx="10719812" cy="4990705"/>
              </a:xfrm>
              <a:prstGeom prst="rect">
                <a:avLst/>
              </a:prstGeom>
              <a:blipFill>
                <a:blip r:embed="rId2"/>
                <a:stretch>
                  <a:fillRect l="-683" t="-15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292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Pooling Layers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49907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In addition to the </a:t>
            </a:r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</a:rPr>
              <a:t>convolutional layers </a:t>
            </a:r>
            <a:r>
              <a:rPr lang="en-US" altLang="zh-CN" sz="2400" dirty="0"/>
              <a:t>just described, </a:t>
            </a:r>
            <a:r>
              <a:rPr lang="en-US" altLang="zh-CN" sz="2400" dirty="0">
                <a:solidFill>
                  <a:srgbClr val="FF0000"/>
                </a:solidFill>
              </a:rPr>
              <a:t>convolutional neural networks</a:t>
            </a:r>
            <a:r>
              <a:rPr lang="en-US" altLang="zh-CN" sz="2400" dirty="0"/>
              <a:t> also contain </a:t>
            </a:r>
            <a:r>
              <a:rPr lang="en-US" altLang="zh-CN" sz="2400" dirty="0">
                <a:solidFill>
                  <a:srgbClr val="7030A0"/>
                </a:solidFill>
              </a:rPr>
              <a:t>pooling layers</a:t>
            </a:r>
            <a:r>
              <a:rPr lang="en-US" altLang="zh-CN" sz="2400" dirty="0"/>
              <a:t>. </a:t>
            </a:r>
          </a:p>
          <a:p>
            <a:endParaRPr lang="en-US" altLang="zh-CN" sz="2400" dirty="0"/>
          </a:p>
          <a:p>
            <a:r>
              <a:rPr lang="en-US" altLang="zh-CN" sz="2400" dirty="0"/>
              <a:t>A</a:t>
            </a:r>
            <a:r>
              <a:rPr lang="en-US" altLang="zh-CN" sz="2400" dirty="0">
                <a:solidFill>
                  <a:srgbClr val="7030A0"/>
                </a:solidFill>
              </a:rPr>
              <a:t> Pooling layer </a:t>
            </a:r>
            <a:r>
              <a:rPr lang="en-US" altLang="zh-CN" sz="2400" dirty="0"/>
              <a:t>is usually used immediately after a </a:t>
            </a:r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</a:rPr>
              <a:t>convolutional layer</a:t>
            </a:r>
            <a:r>
              <a:rPr lang="en-US" altLang="zh-CN" sz="2400" dirty="0"/>
              <a:t>. What the </a:t>
            </a:r>
            <a:r>
              <a:rPr lang="en-US" altLang="zh-CN" sz="2400" dirty="0">
                <a:solidFill>
                  <a:srgbClr val="7030A0"/>
                </a:solidFill>
              </a:rPr>
              <a:t>pooling layer </a:t>
            </a:r>
            <a:r>
              <a:rPr lang="en-US" altLang="zh-CN" sz="2400" dirty="0"/>
              <a:t>do is to gather and simplify the information in the output from the </a:t>
            </a:r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</a:rPr>
              <a:t>convolutional layer</a:t>
            </a:r>
            <a:r>
              <a:rPr lang="en-US" altLang="zh-CN" sz="2400" dirty="0"/>
              <a:t>.</a:t>
            </a:r>
          </a:p>
          <a:p>
            <a:endParaRPr lang="en-US" altLang="zh-CN" sz="2400" dirty="0"/>
          </a:p>
          <a:p>
            <a:r>
              <a:rPr lang="en-US" altLang="zh-CN" sz="2400" dirty="0"/>
              <a:t>In detail, a </a:t>
            </a:r>
            <a:r>
              <a:rPr lang="en-US" altLang="zh-CN" sz="2400" dirty="0">
                <a:solidFill>
                  <a:srgbClr val="7030A0"/>
                </a:solidFill>
              </a:rPr>
              <a:t>pooling layer </a:t>
            </a:r>
            <a:r>
              <a:rPr lang="en-US" altLang="zh-CN" sz="2400" dirty="0"/>
              <a:t>takes each feature map output from the </a:t>
            </a:r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</a:rPr>
              <a:t>convolutional layer </a:t>
            </a:r>
            <a:r>
              <a:rPr lang="en-US" altLang="zh-CN" sz="2400" dirty="0"/>
              <a:t>and prepares a </a:t>
            </a:r>
            <a:r>
              <a:rPr lang="en-US" altLang="zh-CN" sz="2400" dirty="0">
                <a:solidFill>
                  <a:srgbClr val="FF0000"/>
                </a:solidFill>
              </a:rPr>
              <a:t>condensed</a:t>
            </a:r>
            <a:r>
              <a:rPr lang="en-US" altLang="zh-CN" sz="2400" dirty="0"/>
              <a:t> </a:t>
            </a:r>
            <a:r>
              <a:rPr lang="en-US" altLang="zh-CN" sz="2400" dirty="0">
                <a:solidFill>
                  <a:srgbClr val="0070C0"/>
                </a:solidFill>
              </a:rPr>
              <a:t>feature map</a:t>
            </a:r>
            <a:r>
              <a:rPr lang="en-US" altLang="zh-CN" sz="2400" dirty="0"/>
              <a:t>. </a:t>
            </a:r>
          </a:p>
          <a:p>
            <a:endParaRPr lang="en-US" altLang="zh-CN" sz="2400" dirty="0"/>
          </a:p>
          <a:p>
            <a:r>
              <a:rPr lang="en-US" altLang="zh-CN" sz="2400" dirty="0"/>
              <a:t>For instance, each unit in the </a:t>
            </a:r>
            <a:r>
              <a:rPr lang="en-US" altLang="zh-CN" sz="2400" dirty="0">
                <a:solidFill>
                  <a:srgbClr val="7030A0"/>
                </a:solidFill>
              </a:rPr>
              <a:t>pooling layer</a:t>
            </a:r>
            <a:r>
              <a:rPr lang="en-US" altLang="zh-CN" sz="2400" dirty="0"/>
              <a:t> may summarize a region of (say) 2×2 neurons in the previous </a:t>
            </a:r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</a:rPr>
              <a:t>convolutional layer</a:t>
            </a:r>
            <a:r>
              <a:rPr lang="en-US" altLang="zh-CN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2307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Max Pooling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90601" y="1504989"/>
                <a:ext cx="10719812" cy="114268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200" dirty="0"/>
                  <a:t>As a concrete example, one common procedure for pooling is known as </a:t>
                </a:r>
                <a:r>
                  <a:rPr lang="en-US" altLang="zh-CN" sz="2200" dirty="0">
                    <a:solidFill>
                      <a:srgbClr val="7030A0"/>
                    </a:solidFill>
                  </a:rPr>
                  <a:t>max-pooling</a:t>
                </a:r>
                <a:r>
                  <a:rPr lang="en-US" altLang="zh-CN" sz="2200" dirty="0"/>
                  <a:t>. </a:t>
                </a:r>
              </a:p>
              <a:p>
                <a:r>
                  <a:rPr lang="en-US" altLang="zh-CN" sz="2200" dirty="0"/>
                  <a:t>In </a:t>
                </a:r>
                <a:r>
                  <a:rPr lang="en-US" altLang="zh-CN" sz="2200" dirty="0">
                    <a:solidFill>
                      <a:srgbClr val="7030A0"/>
                    </a:solidFill>
                  </a:rPr>
                  <a:t>max-pooling</a:t>
                </a:r>
                <a:r>
                  <a:rPr lang="en-US" altLang="zh-CN" sz="2200" dirty="0"/>
                  <a:t>, a pooling unit simply outputs the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maximum activation </a:t>
                </a:r>
                <a:r>
                  <a:rPr lang="en-US" altLang="zh-CN" sz="2200" dirty="0"/>
                  <a:t>in the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2×2</m:t>
                    </m:r>
                  </m:oMath>
                </a14:m>
                <a:r>
                  <a:rPr lang="en-US" altLang="zh-CN" sz="2200" dirty="0"/>
                  <a:t> input region, as illustrated in the following diagram: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1" y="1504989"/>
                <a:ext cx="10719812" cy="1142683"/>
              </a:xfrm>
              <a:prstGeom prst="rect">
                <a:avLst/>
              </a:prstGeom>
              <a:blipFill>
                <a:blip r:embed="rId2"/>
                <a:stretch>
                  <a:fillRect l="-683" t="-6952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70AFEA-BF19-4B82-B81D-83CC214BD5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569" y="2647672"/>
            <a:ext cx="6427431" cy="34396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64D9A0-FD3E-4026-B7B5-32BB47D4FD93}"/>
              </a:ext>
            </a:extLst>
          </p:cNvPr>
          <p:cNvSpPr txBox="1"/>
          <p:nvPr/>
        </p:nvSpPr>
        <p:spPr>
          <a:xfrm>
            <a:off x="9689299" y="5354093"/>
            <a:ext cx="2697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030A0"/>
                </a:solidFill>
              </a:rPr>
              <a:t>Max pooling </a:t>
            </a:r>
            <a:r>
              <a:rPr lang="en-US" dirty="0"/>
              <a:t>on a 24×24</a:t>
            </a:r>
            <a:r>
              <a:rPr lang="en-US" dirty="0">
                <a:solidFill>
                  <a:srgbClr val="FF0000"/>
                </a:solidFill>
              </a:rPr>
              <a:t> convolutional layer</a:t>
            </a:r>
            <a:r>
              <a:rPr lang="en-US" dirty="0"/>
              <a:t>, after pooling we have 12×12 neurons.</a:t>
            </a:r>
          </a:p>
        </p:txBody>
      </p:sp>
      <p:pic>
        <p:nvPicPr>
          <p:cNvPr id="8" name="Picture 7" descr="A close up of a clock&#10;&#10;Description automatically generated">
            <a:extLst>
              <a:ext uri="{FF2B5EF4-FFF2-40B4-BE49-F238E27FC236}">
                <a16:creationId xmlns:a16="http://schemas.microsoft.com/office/drawing/2014/main" id="{D418B48C-369E-49BB-A699-8A1B30728E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05" y="3429000"/>
            <a:ext cx="5642095" cy="235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328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Max Pooling on Multiple Feature Maps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14264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As mentioned above, the </a:t>
            </a:r>
            <a:r>
              <a:rPr lang="en-US" sz="2200" dirty="0">
                <a:solidFill>
                  <a:srgbClr val="FF0000"/>
                </a:solidFill>
              </a:rPr>
              <a:t>convolutional layer </a:t>
            </a:r>
            <a:r>
              <a:rPr lang="en-US" sz="2200" dirty="0"/>
              <a:t>usually involves more than a single </a:t>
            </a:r>
            <a:r>
              <a:rPr lang="en-US" sz="2200" dirty="0">
                <a:solidFill>
                  <a:srgbClr val="0070C0"/>
                </a:solidFill>
              </a:rPr>
              <a:t>feature map</a:t>
            </a:r>
            <a:r>
              <a:rPr lang="en-US" sz="2200" dirty="0"/>
              <a:t>. We apply </a:t>
            </a:r>
            <a:r>
              <a:rPr lang="en-US" sz="2200" dirty="0">
                <a:solidFill>
                  <a:srgbClr val="7030A0"/>
                </a:solidFill>
              </a:rPr>
              <a:t>max-pooling</a:t>
            </a:r>
            <a:r>
              <a:rPr lang="en-US" sz="2200" dirty="0"/>
              <a:t> to each feature map separately. </a:t>
            </a:r>
          </a:p>
          <a:p>
            <a:r>
              <a:rPr lang="en-US" sz="2200" dirty="0"/>
              <a:t>So, if there were three </a:t>
            </a:r>
            <a:r>
              <a:rPr lang="en-US" sz="2200" dirty="0">
                <a:solidFill>
                  <a:srgbClr val="0070C0"/>
                </a:solidFill>
              </a:rPr>
              <a:t>feature maps</a:t>
            </a:r>
            <a:r>
              <a:rPr lang="en-US" sz="2200" dirty="0"/>
              <a:t>, the combined </a:t>
            </a:r>
            <a:r>
              <a:rPr lang="en-US" sz="2200" dirty="0">
                <a:solidFill>
                  <a:srgbClr val="FF0000"/>
                </a:solidFill>
              </a:rPr>
              <a:t>convolutional</a:t>
            </a:r>
            <a:r>
              <a:rPr lang="en-US" sz="2200" dirty="0"/>
              <a:t> and </a:t>
            </a:r>
            <a:r>
              <a:rPr lang="en-US" sz="2200" dirty="0">
                <a:solidFill>
                  <a:srgbClr val="7030A0"/>
                </a:solidFill>
              </a:rPr>
              <a:t>max-pooling</a:t>
            </a:r>
            <a:r>
              <a:rPr lang="en-US" sz="2200" dirty="0"/>
              <a:t> layers would look like </a:t>
            </a:r>
            <a:r>
              <a:rPr lang="en-US" altLang="zh-CN" sz="2200" dirty="0"/>
              <a:t>this</a:t>
            </a:r>
            <a:r>
              <a:rPr lang="en-US" sz="2200" dirty="0"/>
              <a:t>:</a:t>
            </a:r>
            <a:endParaRPr lang="en-US" altLang="zh-CN" sz="2200" dirty="0"/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2F4798F-D1C7-4552-898E-9D70EDE07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568" y="3192584"/>
            <a:ext cx="8160863" cy="311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17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Intuition of Pooling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90601" y="1504989"/>
                <a:ext cx="10719812" cy="499070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dirty="0"/>
                  <a:t>We can think of </a:t>
                </a:r>
                <a:r>
                  <a:rPr lang="en-US" altLang="zh-CN" sz="2400" dirty="0">
                    <a:solidFill>
                      <a:srgbClr val="7030A0"/>
                    </a:solidFill>
                  </a:rPr>
                  <a:t>max-pooling</a:t>
                </a:r>
                <a:r>
                  <a:rPr lang="en-US" altLang="zh-CN" sz="2400" dirty="0"/>
                  <a:t> as a way for the network to ask whether a given feature is found </a:t>
                </a:r>
                <a:r>
                  <a:rPr lang="en-US" altLang="zh-CN" sz="2400" dirty="0">
                    <a:solidFill>
                      <a:srgbClr val="FF0000"/>
                    </a:solidFill>
                  </a:rPr>
                  <a:t>anywhere</a:t>
                </a:r>
                <a:r>
                  <a:rPr lang="en-US" altLang="zh-CN" sz="2400" dirty="0"/>
                  <a:t> in a region of the image. It then throws away the exact positional information. </a:t>
                </a:r>
              </a:p>
              <a:p>
                <a:r>
                  <a:rPr lang="en-US" altLang="zh-CN" sz="2400" dirty="0"/>
                  <a:t>The intuition is that once a feature has been found, its exact location isn't as important as its rough location relative to other features. </a:t>
                </a:r>
              </a:p>
              <a:p>
                <a:endParaRPr lang="en-US" altLang="zh-CN" sz="2400" dirty="0"/>
              </a:p>
              <a:p>
                <a:r>
                  <a:rPr lang="en-US" altLang="zh-CN" sz="2400" dirty="0"/>
                  <a:t>A big benefit is that the </a:t>
                </a:r>
                <a:r>
                  <a:rPr lang="en-US" altLang="zh-CN" sz="2400" dirty="0">
                    <a:solidFill>
                      <a:srgbClr val="0070C0"/>
                    </a:solidFill>
                  </a:rPr>
                  <a:t>pooled layer </a:t>
                </a:r>
                <a:r>
                  <a:rPr lang="en-US" altLang="zh-CN" sz="2400" dirty="0"/>
                  <a:t>is much smaller than the </a:t>
                </a:r>
                <a:r>
                  <a:rPr lang="en-US" altLang="zh-CN" sz="2400" dirty="0">
                    <a:solidFill>
                      <a:schemeClr val="accent2">
                        <a:lumMod val="75000"/>
                      </a:schemeClr>
                    </a:solidFill>
                  </a:rPr>
                  <a:t>convolutional layer</a:t>
                </a:r>
                <a:r>
                  <a:rPr lang="en-US" altLang="zh-CN" sz="2400" dirty="0"/>
                  <a:t>, and so this helps reduce the number of parameters needed in later layers.</a:t>
                </a:r>
              </a:p>
              <a:p>
                <a:endParaRPr lang="en-US" altLang="zh-CN" sz="2400" dirty="0"/>
              </a:p>
              <a:p>
                <a:r>
                  <a:rPr lang="en-US" altLang="zh-CN" sz="2400" dirty="0"/>
                  <a:t>Besides </a:t>
                </a:r>
                <a:r>
                  <a:rPr lang="en-US" altLang="zh-CN" sz="2400" dirty="0">
                    <a:solidFill>
                      <a:srgbClr val="7030A0"/>
                    </a:solidFill>
                  </a:rPr>
                  <a:t>max-pooling</a:t>
                </a:r>
                <a:r>
                  <a:rPr lang="en-US" altLang="zh-CN" sz="2400" dirty="0"/>
                  <a:t>, there are some other common pooling approaches:</a:t>
                </a:r>
              </a:p>
              <a:p>
                <a:pPr lvl="1"/>
                <a:r>
                  <a:rPr lang="en-US" altLang="zh-CN" sz="2000" dirty="0">
                    <a:solidFill>
                      <a:srgbClr val="0070C0"/>
                    </a:solidFill>
                    <a:latin typeface="Cambria Math" panose="02040503050406030204" pitchFamily="18" charset="0"/>
                  </a:rPr>
                  <a:t>Average pooling</a:t>
                </a:r>
                <a:r>
                  <a:rPr lang="en-US" altLang="zh-CN" sz="2000" dirty="0">
                    <a:latin typeface="Cambria Math" panose="02040503050406030204" pitchFamily="18" charset="0"/>
                  </a:rPr>
                  <a:t>: average of the activations.</a:t>
                </a:r>
                <a:endParaRPr lang="en-US" altLang="zh-CN" sz="2000" b="0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000" dirty="0">
                    <a:solidFill>
                      <a:srgbClr val="FF0000"/>
                    </a:solidFill>
                  </a:rPr>
                  <a:t> pooling</a:t>
                </a:r>
                <a:r>
                  <a:rPr lang="en-US" altLang="zh-CN" sz="2000" dirty="0"/>
                  <a:t>:  square root of the sum of the squares of the activations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1" y="1504989"/>
                <a:ext cx="10719812" cy="4990705"/>
              </a:xfrm>
              <a:prstGeom prst="rect">
                <a:avLst/>
              </a:prstGeom>
              <a:blipFill>
                <a:blip r:embed="rId2"/>
                <a:stretch>
                  <a:fillRect l="-796" t="-17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721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Putting Things Together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902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Now, let’s put all three ideas (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Local receptive fields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70C0"/>
                </a:solidFill>
              </a:rPr>
              <a:t>shared weights</a:t>
            </a:r>
            <a:r>
              <a:rPr lang="en-US" sz="2400" dirty="0"/>
              <a:t>, and </a:t>
            </a:r>
            <a:r>
              <a:rPr lang="en-US" sz="2400" dirty="0">
                <a:solidFill>
                  <a:srgbClr val="7030A0"/>
                </a:solidFill>
              </a:rPr>
              <a:t>pooling</a:t>
            </a:r>
            <a:r>
              <a:rPr lang="en-US" sz="2400" dirty="0"/>
              <a:t>) together to form a complete </a:t>
            </a:r>
            <a:r>
              <a:rPr lang="en-US" sz="2400" dirty="0">
                <a:solidFill>
                  <a:srgbClr val="FF0000"/>
                </a:solidFill>
              </a:rPr>
              <a:t>convolutional neural network</a:t>
            </a:r>
            <a:r>
              <a:rPr lang="en-US" sz="2400" dirty="0"/>
              <a:t>.</a:t>
            </a:r>
            <a:endParaRPr lang="en-US" altLang="zh-CN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4798F-D1C7-4552-898E-9D70EDE07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93" y="3152698"/>
            <a:ext cx="7518917" cy="28938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20E53D-9E95-4750-8211-6196E462C16A}"/>
              </a:ext>
            </a:extLst>
          </p:cNvPr>
          <p:cNvSpPr txBox="1"/>
          <p:nvPr/>
        </p:nvSpPr>
        <p:spPr>
          <a:xfrm>
            <a:off x="8232710" y="2860699"/>
            <a:ext cx="368449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Here is a simple example of implementing the </a:t>
            </a:r>
            <a:r>
              <a:rPr lang="en-US" sz="2200" dirty="0">
                <a:solidFill>
                  <a:srgbClr val="FF0000"/>
                </a:solidFill>
              </a:rPr>
              <a:t>CNN</a:t>
            </a:r>
            <a:r>
              <a:rPr lang="en-US" sz="2200" dirty="0"/>
              <a:t> to the digit classification example.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We choose only one </a:t>
            </a:r>
            <a:r>
              <a:rPr lang="en-US" sz="2200" dirty="0">
                <a:solidFill>
                  <a:schemeClr val="accent2">
                    <a:lumMod val="75000"/>
                  </a:schemeClr>
                </a:solidFill>
              </a:rPr>
              <a:t>convolutional layer </a:t>
            </a:r>
            <a:r>
              <a:rPr lang="en-US" sz="2200" dirty="0"/>
              <a:t>with </a:t>
            </a:r>
            <a:r>
              <a:rPr lang="en-US" sz="2200" dirty="0">
                <a:solidFill>
                  <a:srgbClr val="0070C0"/>
                </a:solidFill>
              </a:rPr>
              <a:t>three feature maps </a:t>
            </a:r>
            <a:r>
              <a:rPr lang="en-US" sz="2200" dirty="0"/>
              <a:t>and one </a:t>
            </a:r>
            <a:r>
              <a:rPr lang="en-US" sz="2200" dirty="0">
                <a:solidFill>
                  <a:srgbClr val="7030A0"/>
                </a:solidFill>
              </a:rPr>
              <a:t>pooling layer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9605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468" y="365125"/>
            <a:ext cx="9440332" cy="1325563"/>
          </a:xfrm>
        </p:spPr>
        <p:txBody>
          <a:bodyPr>
            <a:normAutofit/>
          </a:bodyPr>
          <a:lstStyle/>
          <a:p>
            <a:r>
              <a:rPr lang="en-US" sz="4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23165-C93B-40D8-B9B7-6CDAF381F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In the second part of today’s camp, we will learn the following topics</a:t>
            </a:r>
          </a:p>
          <a:p>
            <a:pPr lvl="1"/>
            <a:r>
              <a:rPr lang="en-US" altLang="zh-CN" sz="2400" dirty="0"/>
              <a:t>Convolutional neural networks</a:t>
            </a:r>
          </a:p>
          <a:p>
            <a:pPr lvl="1"/>
            <a:r>
              <a:rPr lang="en-US" altLang="zh-CN" sz="2400" dirty="0"/>
              <a:t>Local receptive fields</a:t>
            </a:r>
          </a:p>
          <a:p>
            <a:pPr lvl="1"/>
            <a:r>
              <a:rPr lang="en-US" altLang="zh-CN" sz="2400" dirty="0"/>
              <a:t>Shared weights</a:t>
            </a:r>
          </a:p>
          <a:p>
            <a:pPr lvl="1"/>
            <a:r>
              <a:rPr lang="en-US" altLang="zh-CN" sz="2400" dirty="0"/>
              <a:t>Pooling</a:t>
            </a:r>
          </a:p>
          <a:p>
            <a:pPr lvl="1"/>
            <a:r>
              <a:rPr lang="en-US" altLang="zh-CN" dirty="0"/>
              <a:t>Architecture of CNN</a:t>
            </a:r>
          </a:p>
          <a:p>
            <a:pPr lvl="1"/>
            <a:r>
              <a:rPr lang="en-US" altLang="zh-CN" sz="2400" dirty="0"/>
              <a:t>Applications of CNN</a:t>
            </a:r>
          </a:p>
          <a:p>
            <a:pPr lvl="1"/>
            <a:r>
              <a:rPr lang="en-US" altLang="zh-CN" dirty="0"/>
              <a:t>Example</a:t>
            </a:r>
            <a:endParaRPr lang="en-US" altLang="zh-CN" sz="2000" dirty="0"/>
          </a:p>
          <a:p>
            <a:pPr lvl="1"/>
            <a:endParaRPr lang="en-US" altLang="zh-CN" sz="2400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dirty="0"/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9F1688C8-1D7B-4104-A44A-924461D9FB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57070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506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Putting Things Together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902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Now, let’s put all three ideas (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Local receptive fields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70C0"/>
                </a:solidFill>
              </a:rPr>
              <a:t>shared weights</a:t>
            </a:r>
            <a:r>
              <a:rPr lang="en-US" sz="2400" dirty="0"/>
              <a:t>, and </a:t>
            </a:r>
            <a:r>
              <a:rPr lang="en-US" sz="2400" dirty="0">
                <a:solidFill>
                  <a:srgbClr val="7030A0"/>
                </a:solidFill>
              </a:rPr>
              <a:t>pooling</a:t>
            </a:r>
            <a:r>
              <a:rPr lang="en-US" sz="2400" dirty="0"/>
              <a:t>) together to form a complete </a:t>
            </a:r>
            <a:r>
              <a:rPr lang="en-US" sz="2400" dirty="0">
                <a:solidFill>
                  <a:srgbClr val="FF0000"/>
                </a:solidFill>
              </a:rPr>
              <a:t>convolutional neural network</a:t>
            </a:r>
            <a:r>
              <a:rPr lang="en-US" sz="2400" dirty="0"/>
              <a:t>.</a:t>
            </a:r>
            <a:endParaRPr lang="en-US" altLang="zh-CN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4798F-D1C7-4552-898E-9D70EDE07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93" y="3152698"/>
            <a:ext cx="7518917" cy="28938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EF553A4-DE66-4960-A490-49586619EF06}"/>
                  </a:ext>
                </a:extLst>
              </p:cNvPr>
              <p:cNvSpPr txBox="1"/>
              <p:nvPr/>
            </p:nvSpPr>
            <p:spPr>
              <a:xfrm>
                <a:off x="8080310" y="3152698"/>
                <a:ext cx="3684494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sz="2400" dirty="0">
                    <a:solidFill>
                      <a:schemeClr val="accent2">
                        <a:lumMod val="75000"/>
                      </a:schemeClr>
                    </a:solidFill>
                  </a:rPr>
                  <a:t>The network begins with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accent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28×28</m:t>
                    </m:r>
                  </m:oMath>
                </a14:m>
                <a:r>
                  <a:rPr lang="en-US" sz="2400" dirty="0">
                    <a:solidFill>
                      <a:schemeClr val="accent2">
                        <a:lumMod val="75000"/>
                      </a:schemeClr>
                    </a:solidFill>
                  </a:rPr>
                  <a:t> input neurons, which are used to encode the pixel intensities for the handwriting digit image.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EF553A4-DE66-4960-A490-49586619EF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310" y="3152698"/>
                <a:ext cx="3684494" cy="2308324"/>
              </a:xfrm>
              <a:prstGeom prst="rect">
                <a:avLst/>
              </a:prstGeom>
              <a:blipFill>
                <a:blip r:embed="rId3"/>
                <a:stretch>
                  <a:fillRect l="-2649" t="-2375" r="-3808" b="-50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CDDD1A79-7193-4515-ABCE-4169D80363A3}"/>
              </a:ext>
            </a:extLst>
          </p:cNvPr>
          <p:cNvSpPr/>
          <p:nvPr/>
        </p:nvSpPr>
        <p:spPr>
          <a:xfrm>
            <a:off x="336176" y="2956068"/>
            <a:ext cx="2608730" cy="3254188"/>
          </a:xfrm>
          <a:prstGeom prst="rect">
            <a:avLst/>
          </a:prstGeom>
          <a:noFill/>
          <a:ln w="47625" cmpd="sng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1095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Putting Things Together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902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Now, let’s put all three ideas (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Local receptive fields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70C0"/>
                </a:solidFill>
              </a:rPr>
              <a:t>shared weights</a:t>
            </a:r>
            <a:r>
              <a:rPr lang="en-US" sz="2400" dirty="0"/>
              <a:t>, and </a:t>
            </a:r>
            <a:r>
              <a:rPr lang="en-US" sz="2400" dirty="0">
                <a:solidFill>
                  <a:srgbClr val="7030A0"/>
                </a:solidFill>
              </a:rPr>
              <a:t>pooling</a:t>
            </a:r>
            <a:r>
              <a:rPr lang="en-US" sz="2400" dirty="0"/>
              <a:t>) together to form a complete </a:t>
            </a:r>
            <a:r>
              <a:rPr lang="en-US" sz="2400" dirty="0">
                <a:solidFill>
                  <a:srgbClr val="FF0000"/>
                </a:solidFill>
              </a:rPr>
              <a:t>convolutional neural network</a:t>
            </a:r>
            <a:r>
              <a:rPr lang="en-US" sz="2400" dirty="0"/>
              <a:t>.</a:t>
            </a:r>
            <a:endParaRPr lang="en-US" altLang="zh-CN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4798F-D1C7-4552-898E-9D70EDE07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93" y="3152698"/>
            <a:ext cx="7518917" cy="28938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EF553A4-DE66-4960-A490-49586619EF06}"/>
                  </a:ext>
                </a:extLst>
              </p:cNvPr>
              <p:cNvSpPr txBox="1"/>
              <p:nvPr/>
            </p:nvSpPr>
            <p:spPr>
              <a:xfrm>
                <a:off x="8080310" y="3429000"/>
                <a:ext cx="3684494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 startAt="2"/>
                </a:pPr>
                <a:r>
                  <a:rPr lang="en-US" sz="2400" dirty="0">
                    <a:solidFill>
                      <a:srgbClr val="0070C0"/>
                    </a:solidFill>
                  </a:rPr>
                  <a:t>This is then followed by a convolutional layer using a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5×5</m:t>
                    </m:r>
                  </m:oMath>
                </a14:m>
                <a:r>
                  <a:rPr lang="en-US" sz="2400" dirty="0">
                    <a:solidFill>
                      <a:srgbClr val="0070C0"/>
                    </a:solidFill>
                  </a:rPr>
                  <a:t> local receptive field and 3 feature maps. The result is a layer of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3×24×24 </m:t>
                    </m:r>
                  </m:oMath>
                </a14:m>
                <a:r>
                  <a:rPr lang="en-US" sz="2400" dirty="0">
                    <a:solidFill>
                      <a:srgbClr val="0070C0"/>
                    </a:solidFill>
                  </a:rPr>
                  <a:t>neurons in three feature maps.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EF553A4-DE66-4960-A490-49586619EF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310" y="3429000"/>
                <a:ext cx="3684494" cy="3046988"/>
              </a:xfrm>
              <a:prstGeom prst="rect">
                <a:avLst/>
              </a:prstGeom>
              <a:blipFill>
                <a:blip r:embed="rId3"/>
                <a:stretch>
                  <a:fillRect l="-2649" t="-2004" r="-3642" b="-36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CDDD1A79-7193-4515-ABCE-4169D80363A3}"/>
              </a:ext>
            </a:extLst>
          </p:cNvPr>
          <p:cNvSpPr/>
          <p:nvPr/>
        </p:nvSpPr>
        <p:spPr>
          <a:xfrm>
            <a:off x="2930083" y="3152698"/>
            <a:ext cx="2518993" cy="3054323"/>
          </a:xfrm>
          <a:prstGeom prst="rect">
            <a:avLst/>
          </a:prstGeom>
          <a:noFill/>
          <a:ln w="47625" cmpd="sng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3700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Putting Things Together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902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Now, let’s put all three ideas (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Local receptive fields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70C0"/>
                </a:solidFill>
              </a:rPr>
              <a:t>shared weights</a:t>
            </a:r>
            <a:r>
              <a:rPr lang="en-US" sz="2400" dirty="0"/>
              <a:t>, and </a:t>
            </a:r>
            <a:r>
              <a:rPr lang="en-US" sz="2400" dirty="0">
                <a:solidFill>
                  <a:srgbClr val="7030A0"/>
                </a:solidFill>
              </a:rPr>
              <a:t>pooling</a:t>
            </a:r>
            <a:r>
              <a:rPr lang="en-US" sz="2400" dirty="0"/>
              <a:t>) together to form a complete </a:t>
            </a:r>
            <a:r>
              <a:rPr lang="en-US" sz="2400" dirty="0">
                <a:solidFill>
                  <a:srgbClr val="FF0000"/>
                </a:solidFill>
              </a:rPr>
              <a:t>convolutional neural network</a:t>
            </a:r>
            <a:r>
              <a:rPr lang="en-US" sz="2400" dirty="0"/>
              <a:t>.</a:t>
            </a:r>
            <a:endParaRPr lang="en-US" altLang="zh-CN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4798F-D1C7-4552-898E-9D70EDE07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93" y="3152698"/>
            <a:ext cx="7518917" cy="28938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EF553A4-DE66-4960-A490-49586619EF06}"/>
                  </a:ext>
                </a:extLst>
              </p:cNvPr>
              <p:cNvSpPr txBox="1"/>
              <p:nvPr/>
            </p:nvSpPr>
            <p:spPr>
              <a:xfrm>
                <a:off x="8080310" y="3429000"/>
                <a:ext cx="3684494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 startAt="3"/>
                </a:pPr>
                <a:r>
                  <a:rPr lang="en-US" sz="2400" dirty="0">
                    <a:solidFill>
                      <a:srgbClr val="7030A0"/>
                    </a:solidFill>
                  </a:rPr>
                  <a:t>The next step is a max-pooling layer, applied to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2×2</m:t>
                    </m:r>
                  </m:oMath>
                </a14:m>
                <a:r>
                  <a:rPr lang="en-US" sz="2400" dirty="0">
                    <a:solidFill>
                      <a:srgbClr val="7030A0"/>
                    </a:solidFill>
                  </a:rPr>
                  <a:t> regions, across each of the 3 feature maps. The result is a layer of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3×12×12</m:t>
                    </m:r>
                  </m:oMath>
                </a14:m>
                <a:r>
                  <a:rPr lang="en-US" sz="2400" dirty="0">
                    <a:solidFill>
                      <a:srgbClr val="7030A0"/>
                    </a:solidFill>
                  </a:rPr>
                  <a:t> neurons.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EF553A4-DE66-4960-A490-49586619EF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310" y="3429000"/>
                <a:ext cx="3684494" cy="2677656"/>
              </a:xfrm>
              <a:prstGeom prst="rect">
                <a:avLst/>
              </a:prstGeom>
              <a:blipFill>
                <a:blip r:embed="rId3"/>
                <a:stretch>
                  <a:fillRect l="-2649" t="-2278" r="-2152" b="-41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CDDD1A79-7193-4515-ABCE-4169D80363A3}"/>
              </a:ext>
            </a:extLst>
          </p:cNvPr>
          <p:cNvSpPr/>
          <p:nvPr/>
        </p:nvSpPr>
        <p:spPr>
          <a:xfrm>
            <a:off x="5486399" y="3429000"/>
            <a:ext cx="1754155" cy="2146358"/>
          </a:xfrm>
          <a:prstGeom prst="rect">
            <a:avLst/>
          </a:prstGeom>
          <a:noFill/>
          <a:ln w="47625" cmpd="sng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1404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Putting Things Together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902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Now, let’s put all three ideas (Local receptive fields, shared weights, and pooling) together to form a complete convolutional neural network.</a:t>
            </a:r>
            <a:endParaRPr lang="en-US" altLang="zh-CN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4798F-D1C7-4552-898E-9D70EDE07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93" y="3152698"/>
            <a:ext cx="7518917" cy="28938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F553A4-DE66-4960-A490-49586619EF06}"/>
              </a:ext>
            </a:extLst>
          </p:cNvPr>
          <p:cNvSpPr txBox="1"/>
          <p:nvPr/>
        </p:nvSpPr>
        <p:spPr>
          <a:xfrm>
            <a:off x="8080310" y="3197054"/>
            <a:ext cx="38442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en-US" sz="2400" dirty="0">
                <a:solidFill>
                  <a:srgbClr val="FF0000"/>
                </a:solidFill>
              </a:rPr>
              <a:t>The final layer in the network is a fully-connected layer. That is, this layer connects every neuron from the max-pooled layer to every one of the 10 output neurons.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DD1A79-7193-4515-ABCE-4169D80363A3}"/>
              </a:ext>
            </a:extLst>
          </p:cNvPr>
          <p:cNvSpPr/>
          <p:nvPr/>
        </p:nvSpPr>
        <p:spPr>
          <a:xfrm>
            <a:off x="7166182" y="2955231"/>
            <a:ext cx="652872" cy="3288811"/>
          </a:xfrm>
          <a:prstGeom prst="rect">
            <a:avLst/>
          </a:prstGeom>
          <a:noFill/>
          <a:ln w="47625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8681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BEC68-3FB5-BF49-BD6F-E8510411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Neural Network Simulation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5" name="Content Placeholder 4">
                <a:extLst>
                  <a:ext uri="{FF2B5EF4-FFF2-40B4-BE49-F238E27FC236}">
                    <a16:creationId xmlns:a16="http://schemas.microsoft.com/office/drawing/2014/main" id="{EFB0F1CA-5A26-8C47-9F7E-EE6308BF77EE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487363" y="1600200"/>
              <a:ext cx="11215687" cy="456882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5" name="Content Placeholder 4">
                <a:extLst>
                  <a:ext uri="{FF2B5EF4-FFF2-40B4-BE49-F238E27FC236}">
                    <a16:creationId xmlns:a16="http://schemas.microsoft.com/office/drawing/2014/main" id="{EFB0F1CA-5A26-8C47-9F7E-EE6308BF77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363" y="1600200"/>
                <a:ext cx="11215687" cy="4568825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236C4C7F-58E0-F144-AF77-B55BFCF0024F}"/>
              </a:ext>
            </a:extLst>
          </p:cNvPr>
          <p:cNvSpPr txBox="1"/>
          <p:nvPr/>
        </p:nvSpPr>
        <p:spPr>
          <a:xfrm>
            <a:off x="487363" y="6385588"/>
            <a:ext cx="6559550" cy="37569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71450" indent="-171450">
              <a:lnSpc>
                <a:spcPct val="100000"/>
              </a:lnSpc>
              <a:spcBef>
                <a:spcPts val="1200"/>
              </a:spcBef>
              <a:buSzPct val="100000"/>
              <a:buFont typeface="Wells Fargo Sans"/>
              <a:buChar char="•"/>
            </a:pPr>
            <a:r>
              <a:rPr lang="en-US" sz="1600" dirty="0"/>
              <a:t>Link to video: </a:t>
            </a:r>
            <a:r>
              <a:rPr lang="en-US" sz="1600" dirty="0">
                <a:hlinkClick r:id="rId4"/>
              </a:rPr>
              <a:t>https://www.youtube.com/watch?v=3JQ3hYko51Y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2299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Can You Do </a:t>
            </a:r>
            <a:r>
              <a:rPr lang="en-US" sz="36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Better than CNN?</a:t>
            </a:r>
            <a:endParaRPr 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7106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200" dirty="0"/>
              <a:t>The cutting-edge performance of </a:t>
            </a:r>
            <a:r>
              <a:rPr lang="en-US" altLang="zh-CN" sz="2200" dirty="0">
                <a:solidFill>
                  <a:srgbClr val="7030A0"/>
                </a:solidFill>
              </a:rPr>
              <a:t>convolutional neural network </a:t>
            </a:r>
            <a:r>
              <a:rPr lang="en-US" altLang="zh-CN" sz="2200" dirty="0"/>
              <a:t>on this dataset is 99.7%. It is a remarkable record as only about 30 images are misclassified out of 10,000!</a:t>
            </a:r>
          </a:p>
          <a:p>
            <a:endParaRPr lang="en-US" altLang="zh-CN" sz="2200" dirty="0"/>
          </a:p>
        </p:txBody>
      </p:sp>
      <p:pic>
        <p:nvPicPr>
          <p:cNvPr id="4" name="Picture 3" descr="A close up of a keyboard&#10;&#10;Description automatically generated">
            <a:extLst>
              <a:ext uri="{FF2B5EF4-FFF2-40B4-BE49-F238E27FC236}">
                <a16:creationId xmlns:a16="http://schemas.microsoft.com/office/drawing/2014/main" id="{FE2907BA-5AA8-4B7B-B133-546D1AF7A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1" y="2517833"/>
            <a:ext cx="6830378" cy="38676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E73975-70F6-4D27-B37C-8B6BABF83DFB}"/>
              </a:ext>
            </a:extLst>
          </p:cNvPr>
          <p:cNvSpPr txBox="1"/>
          <p:nvPr/>
        </p:nvSpPr>
        <p:spPr>
          <a:xfrm>
            <a:off x="7887854" y="2569094"/>
            <a:ext cx="40858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Here I list 32 </a:t>
            </a:r>
            <a:r>
              <a:rPr lang="en-US" sz="2200" dirty="0">
                <a:solidFill>
                  <a:schemeClr val="accent2">
                    <a:lumMod val="75000"/>
                  </a:schemeClr>
                </a:solidFill>
              </a:rPr>
              <a:t>classification errors</a:t>
            </a:r>
            <a:r>
              <a:rPr lang="en-US" sz="2200" dirty="0"/>
              <a:t> made by </a:t>
            </a:r>
            <a:r>
              <a:rPr lang="en-US" sz="2200" dirty="0">
                <a:solidFill>
                  <a:srgbClr val="7030A0"/>
                </a:solidFill>
              </a:rPr>
              <a:t>CNN</a:t>
            </a:r>
            <a:r>
              <a:rPr lang="en-US" sz="2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 </a:t>
            </a:r>
            <a:r>
              <a:rPr lang="en-US" sz="2200" dirty="0">
                <a:solidFill>
                  <a:srgbClr val="0070C0"/>
                </a:solidFill>
              </a:rPr>
              <a:t>correct classification </a:t>
            </a:r>
            <a:r>
              <a:rPr lang="en-US" sz="2200" dirty="0"/>
              <a:t>is in the top right; the </a:t>
            </a:r>
            <a:r>
              <a:rPr lang="en-US" sz="2200" dirty="0">
                <a:solidFill>
                  <a:srgbClr val="FF0000"/>
                </a:solidFill>
              </a:rPr>
              <a:t>network classification</a:t>
            </a:r>
            <a:r>
              <a:rPr lang="en-US" sz="2200" dirty="0"/>
              <a:t> is in the bottom right.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Many of these are tough even for a human (e.g. me) to classify.</a:t>
            </a:r>
          </a:p>
        </p:txBody>
      </p:sp>
    </p:spTree>
    <p:extLst>
      <p:ext uri="{BB962C8B-B14F-4D97-AF65-F5344CB8AC3E}">
        <p14:creationId xmlns:p14="http://schemas.microsoft.com/office/powerpoint/2010/main" val="408045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Applications: Facial Recognition</a:t>
            </a:r>
            <a:endParaRPr lang="en-US" dirty="0"/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5" name="Content Placeholder 4">
                <a:extLst>
                  <a:ext uri="{FF2B5EF4-FFF2-40B4-BE49-F238E27FC236}">
                    <a16:creationId xmlns:a16="http://schemas.microsoft.com/office/drawing/2014/main" id="{C951C44F-BB62-594B-A658-217D9C32EBE4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1814139" y="1577340"/>
              <a:ext cx="9144000" cy="456882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5" name="Content Placeholder 4">
                <a:extLst>
                  <a:ext uri="{FF2B5EF4-FFF2-40B4-BE49-F238E27FC236}">
                    <a16:creationId xmlns:a16="http://schemas.microsoft.com/office/drawing/2014/main" id="{C951C44F-BB62-594B-A658-217D9C32EBE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14139" y="1577340"/>
                <a:ext cx="9144000" cy="4568825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B18F8893-067A-9744-836F-23EFE3E8CA0E}"/>
              </a:ext>
            </a:extLst>
          </p:cNvPr>
          <p:cNvSpPr txBox="1"/>
          <p:nvPr/>
        </p:nvSpPr>
        <p:spPr>
          <a:xfrm>
            <a:off x="1814139" y="6347802"/>
            <a:ext cx="11215687" cy="29014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71450" indent="-171450">
              <a:lnSpc>
                <a:spcPct val="100000"/>
              </a:lnSpc>
              <a:spcBef>
                <a:spcPts val="1200"/>
              </a:spcBef>
              <a:buSzPct val="100000"/>
              <a:buFont typeface="Wells Fargo Sans"/>
              <a:buChar char="•"/>
            </a:pPr>
            <a:r>
              <a:rPr lang="en-US" sz="1600" dirty="0"/>
              <a:t>Link to video: </a:t>
            </a:r>
            <a:r>
              <a:rPr lang="en-US" sz="1600" dirty="0">
                <a:hlinkClick r:id="rId4"/>
              </a:rPr>
              <a:t>https://www.youtube.com/watch?v=vC3bTziLRTA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485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F1F63-FEFB-9540-A925-77F024CFE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Applications: Photo Wake-up</a:t>
            </a:r>
            <a:endParaRPr lang="en-US" dirty="0"/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5" name="Content Placeholder 4">
                <a:extLst>
                  <a:ext uri="{FF2B5EF4-FFF2-40B4-BE49-F238E27FC236}">
                    <a16:creationId xmlns:a16="http://schemas.microsoft.com/office/drawing/2014/main" id="{B5D87CDA-5111-6E44-9CAF-B534787F69BA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1523205" y="1600199"/>
              <a:ext cx="9144000" cy="456882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5" name="Content Placeholder 4">
                <a:extLst>
                  <a:ext uri="{FF2B5EF4-FFF2-40B4-BE49-F238E27FC236}">
                    <a16:creationId xmlns:a16="http://schemas.microsoft.com/office/drawing/2014/main" id="{B5D87CDA-5111-6E44-9CAF-B534787F69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3205" y="1600199"/>
                <a:ext cx="9144000" cy="4568825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52DDE87-6E3D-C64F-B3B9-7E2838323028}"/>
              </a:ext>
            </a:extLst>
          </p:cNvPr>
          <p:cNvSpPr txBox="1"/>
          <p:nvPr/>
        </p:nvSpPr>
        <p:spPr>
          <a:xfrm>
            <a:off x="1523205" y="6356350"/>
            <a:ext cx="11215687" cy="3232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71450" indent="-171450">
              <a:lnSpc>
                <a:spcPct val="100000"/>
              </a:lnSpc>
              <a:spcBef>
                <a:spcPts val="1200"/>
              </a:spcBef>
              <a:buSzPct val="100000"/>
              <a:buFont typeface="Wells Fargo Sans"/>
              <a:buChar char="•"/>
            </a:pPr>
            <a:r>
              <a:rPr lang="en-US" sz="1600" dirty="0"/>
              <a:t>Link to video: </a:t>
            </a:r>
            <a:r>
              <a:rPr lang="en-US" sz="1600" dirty="0">
                <a:hlinkClick r:id="rId4"/>
              </a:rPr>
              <a:t>https://youtu.be/G63goXc5MyU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75335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EE0FE50-8A93-F842-8989-70D97E33C1D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364" y="3264638"/>
            <a:ext cx="7315200" cy="3364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29A5EE-F950-474A-99C0-0F50F5888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50150"/>
            <a:ext cx="10515600" cy="1325563"/>
          </a:xfrm>
        </p:spPr>
        <p:txBody>
          <a:bodyPr/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More Applications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FCFEC8E-6A01-5246-A8C3-1288324FE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25518"/>
            <a:ext cx="5511800" cy="2997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60418E-CE94-DC43-9ED3-A7895ECFF3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05743E-F914-4635-AEA3-16F0F1CAD900}" type="slidenum">
              <a:rPr lang="en-US" smtClean="0"/>
              <a:t>28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11F68D-EAC4-A242-9BBA-3C302661D735}"/>
              </a:ext>
            </a:extLst>
          </p:cNvPr>
          <p:cNvSpPr txBox="1"/>
          <p:nvPr/>
        </p:nvSpPr>
        <p:spPr>
          <a:xfrm>
            <a:off x="487680" y="1463039"/>
            <a:ext cx="5393167" cy="14684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SzPct val="100000"/>
            </a:pPr>
            <a:r>
              <a:rPr lang="en-US" sz="1600" b="1" u="sng" dirty="0"/>
              <a:t>Deep Nostalgia</a:t>
            </a:r>
            <a:r>
              <a:rPr lang="en-US" sz="1600" dirty="0"/>
              <a:t> 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600" dirty="0"/>
              <a:t>By MyHeritage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600" dirty="0"/>
              <a:t>Animates (old) photos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600" dirty="0"/>
              <a:t>Went viral in February 2021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F6D7F4-C141-D14E-BBA4-CE658BC47B5A}"/>
              </a:ext>
            </a:extLst>
          </p:cNvPr>
          <p:cNvSpPr/>
          <p:nvPr/>
        </p:nvSpPr>
        <p:spPr>
          <a:xfrm>
            <a:off x="7256183" y="3425448"/>
            <a:ext cx="4351618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https://www.myheritage.com/deep-nostalgia</a:t>
            </a:r>
            <a:r>
              <a:rPr lang="en-US" dirty="0"/>
              <a:t> 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https://blog.myheritage.com/2021/02/deep-nostalgia-goes-viral/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0467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Convolutional Layers In Keras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" y="1518634"/>
            <a:ext cx="11216640" cy="4568825"/>
          </a:xfrm>
        </p:spPr>
        <p:txBody>
          <a:bodyPr/>
          <a:lstStyle/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## Convolutional Layer</a:t>
            </a: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model.add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(Conv2D(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input_shape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), padding=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activation=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## Pooling Layer</a:t>
            </a: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model.add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(MaxPooling2D(</a:t>
            </a: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pool_size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)))</a:t>
            </a: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05743E-F914-4635-AEA3-16F0F1CAD900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141414"/>
                </a:solidFill>
                <a:effectLst/>
                <a:uLnTx/>
                <a:uFillTx/>
                <a:latin typeface="Wells Fargo Sans" panose="020B0503020203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141414"/>
              </a:solidFill>
              <a:effectLst/>
              <a:uLnTx/>
              <a:uFillTx/>
              <a:latin typeface="Wells Fargo Sans" panose="020B0503020203020204" pitchFamily="34" charset="0"/>
              <a:ea typeface="+mn-ea"/>
              <a:cs typeface="+mn-cs"/>
            </a:endParaRPr>
          </a:p>
        </p:txBody>
      </p:sp>
      <p:sp>
        <p:nvSpPr>
          <p:cNvPr id="5" name="Google Shape;129;g853cf1eb50_0_20"/>
          <p:cNvSpPr txBox="1"/>
          <p:nvPr/>
        </p:nvSpPr>
        <p:spPr>
          <a:xfrm>
            <a:off x="1534551" y="2809694"/>
            <a:ext cx="2109090" cy="548967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41414"/>
                </a:solidFill>
                <a:effectLst/>
                <a:uLnTx/>
                <a:uFillTx/>
                <a:latin typeface="Wells Fargo Sans" panose="020B0503020203020204" pitchFamily="34" charset="0"/>
                <a:ea typeface="+mn-ea"/>
                <a:cs typeface="+mn-cs"/>
              </a:rPr>
              <a:t>Number of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41414"/>
                </a:solidFill>
                <a:effectLst/>
                <a:uLnTx/>
                <a:uFillTx/>
                <a:latin typeface="Wells Fargo Sans" panose="020B0503020203020204" pitchFamily="34" charset="0"/>
                <a:ea typeface="+mn-ea"/>
                <a:cs typeface="+mn-cs"/>
              </a:rPr>
              <a:t>feature maps</a:t>
            </a: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141414"/>
              </a:solidFill>
              <a:effectLst/>
              <a:uLnTx/>
              <a:uFillTx/>
              <a:latin typeface="Wells Fargo Sans" panose="020B0503020203020204" pitchFamily="34" charset="0"/>
              <a:ea typeface="+mn-ea"/>
              <a:cs typeface="+mn-cs"/>
            </a:endParaRPr>
          </a:p>
        </p:txBody>
      </p:sp>
      <p:sp>
        <p:nvSpPr>
          <p:cNvPr id="6" name="Google Shape;131;g853cf1eb50_0_20"/>
          <p:cNvSpPr txBox="1"/>
          <p:nvPr/>
        </p:nvSpPr>
        <p:spPr>
          <a:xfrm>
            <a:off x="4806878" y="580096"/>
            <a:ext cx="3510271" cy="1008439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41414"/>
                </a:solidFill>
                <a:effectLst/>
                <a:uLnTx/>
                <a:uFillTx/>
                <a:latin typeface="Wells Fargo Sans" panose="020B0503020203020204" pitchFamily="34" charset="0"/>
                <a:ea typeface="+mn-ea"/>
                <a:cs typeface="+mn-cs"/>
              </a:rPr>
              <a:t>“Kernel size”: How many pixels (square) should each local receptive field examine.</a:t>
            </a: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141414"/>
              </a:solidFill>
              <a:effectLst/>
              <a:uLnTx/>
              <a:uFillTx/>
              <a:latin typeface="Wells Fargo Sans" panose="020B0503020203020204" pitchFamily="34" charset="0"/>
              <a:ea typeface="+mn-ea"/>
              <a:cs typeface="+mn-cs"/>
            </a:endParaRPr>
          </a:p>
        </p:txBody>
      </p:sp>
      <p:sp>
        <p:nvSpPr>
          <p:cNvPr id="7" name="Google Shape;132;g853cf1eb50_0_20"/>
          <p:cNvSpPr txBox="1"/>
          <p:nvPr/>
        </p:nvSpPr>
        <p:spPr>
          <a:xfrm>
            <a:off x="4509571" y="2422156"/>
            <a:ext cx="3349248" cy="871730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41414"/>
                </a:solidFill>
                <a:effectLst/>
                <a:uLnTx/>
                <a:uFillTx/>
                <a:latin typeface="Wells Fargo Sans" panose="020B0503020203020204" pitchFamily="34" charset="0"/>
                <a:ea typeface="+mn-ea"/>
                <a:cs typeface="+mn-cs"/>
              </a:rPr>
              <a:t>“Stride length”: How many pixels to slide the filter at each step.</a:t>
            </a: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141414"/>
              </a:solidFill>
              <a:effectLst/>
              <a:uLnTx/>
              <a:uFillTx/>
              <a:latin typeface="Wells Fargo Sans" panose="020B0503020203020204" pitchFamily="34" charset="0"/>
              <a:ea typeface="+mn-ea"/>
              <a:cs typeface="+mn-cs"/>
            </a:endParaRPr>
          </a:p>
        </p:txBody>
      </p:sp>
      <p:sp>
        <p:nvSpPr>
          <p:cNvPr id="8" name="Google Shape;133;g853cf1eb50_0_20"/>
          <p:cNvSpPr txBox="1"/>
          <p:nvPr/>
        </p:nvSpPr>
        <p:spPr>
          <a:xfrm>
            <a:off x="2667934" y="4852499"/>
            <a:ext cx="2911502" cy="478258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41414"/>
                </a:solidFill>
                <a:effectLst/>
                <a:uLnTx/>
                <a:uFillTx/>
                <a:latin typeface="Wells Fargo Sans" panose="020B0503020203020204" pitchFamily="34" charset="0"/>
                <a:ea typeface="+mn-ea"/>
                <a:cs typeface="+mn-cs"/>
              </a:rPr>
              <a:t>Size of the region to pool</a:t>
            </a: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141414"/>
              </a:solidFill>
              <a:effectLst/>
              <a:uLnTx/>
              <a:uFillTx/>
              <a:latin typeface="Wells Fargo Sans" panose="020B0503020203020204" pitchFamily="34" charset="0"/>
              <a:ea typeface="+mn-ea"/>
              <a:cs typeface="+mn-cs"/>
            </a:endParaRPr>
          </a:p>
        </p:txBody>
      </p:sp>
      <p:cxnSp>
        <p:nvCxnSpPr>
          <p:cNvPr id="9" name="Google Shape;134;g853cf1eb50_0_20"/>
          <p:cNvCxnSpPr>
            <a:cxnSpLocks/>
            <a:stCxn id="5" idx="0"/>
          </p:cNvCxnSpPr>
          <p:nvPr/>
        </p:nvCxnSpPr>
        <p:spPr>
          <a:xfrm flipV="1">
            <a:off x="2589096" y="2222342"/>
            <a:ext cx="78838" cy="587352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" name="Google Shape;135;g853cf1eb50_0_20"/>
          <p:cNvCxnSpPr>
            <a:stCxn id="6" idx="1"/>
          </p:cNvCxnSpPr>
          <p:nvPr/>
        </p:nvCxnSpPr>
        <p:spPr>
          <a:xfrm flipH="1">
            <a:off x="3142035" y="1084316"/>
            <a:ext cx="1664843" cy="833620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136;g853cf1eb50_0_20"/>
          <p:cNvCxnSpPr>
            <a:stCxn id="7" idx="1"/>
          </p:cNvCxnSpPr>
          <p:nvPr/>
        </p:nvCxnSpPr>
        <p:spPr>
          <a:xfrm flipH="1" flipV="1">
            <a:off x="3548480" y="2206803"/>
            <a:ext cx="961091" cy="651218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" name="Google Shape;134;g853cf1eb50_0_20"/>
          <p:cNvCxnSpPr>
            <a:stCxn id="8" idx="0"/>
          </p:cNvCxnSpPr>
          <p:nvPr/>
        </p:nvCxnSpPr>
        <p:spPr>
          <a:xfrm flipV="1">
            <a:off x="4123685" y="4542817"/>
            <a:ext cx="117575" cy="309682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" name="Google Shape;130;g853cf1eb50_0_20"/>
          <p:cNvSpPr txBox="1"/>
          <p:nvPr/>
        </p:nvSpPr>
        <p:spPr>
          <a:xfrm>
            <a:off x="487680" y="5656220"/>
            <a:ext cx="10728959" cy="688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Wells Fargo Sans" panose="020B0503020203020204" pitchFamily="34" charset="0"/>
                <a:ea typeface="+mn-ea"/>
                <a:cs typeface="+mn-cs"/>
              </a:rPr>
              <a:t>Warning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41414"/>
                </a:solidFill>
                <a:effectLst/>
                <a:uLnTx/>
                <a:uFillTx/>
                <a:latin typeface="Wells Fargo Sans" panose="020B0503020203020204" pitchFamily="34" charset="0"/>
                <a:ea typeface="+mn-ea"/>
                <a:cs typeface="+mn-cs"/>
              </a:rPr>
              <a:t>: Making sure that set reasonable dimensions for CNN can be more challenging than fully connected neural networks.</a:t>
            </a: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141414"/>
              </a:solidFill>
              <a:effectLst/>
              <a:uLnTx/>
              <a:uFillTx/>
              <a:latin typeface="Wells Fargo Sans" panose="020B05030202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672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Convolutional Neural Networks Video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8" name="Content Placeholder 17">
                <a:extLst>
                  <a:ext uri="{FF2B5EF4-FFF2-40B4-BE49-F238E27FC236}">
                    <a16:creationId xmlns:a16="http://schemas.microsoft.com/office/drawing/2014/main" id="{D3518DE7-8D24-8649-8466-159666431EAF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1523205" y="1541723"/>
              <a:ext cx="9144000" cy="456882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8" name="Content Placeholder 17">
                <a:extLst>
                  <a:ext uri="{FF2B5EF4-FFF2-40B4-BE49-F238E27FC236}">
                    <a16:creationId xmlns:a16="http://schemas.microsoft.com/office/drawing/2014/main" id="{D3518DE7-8D24-8649-8466-159666431EA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3205" y="1541723"/>
                <a:ext cx="9144000" cy="4568825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BA81263A-067D-0A42-B374-F90A9D4C9F8C}"/>
              </a:ext>
            </a:extLst>
          </p:cNvPr>
          <p:cNvSpPr txBox="1"/>
          <p:nvPr/>
        </p:nvSpPr>
        <p:spPr>
          <a:xfrm>
            <a:off x="1523205" y="6279784"/>
            <a:ext cx="11215687" cy="301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71450" indent="-171450">
              <a:lnSpc>
                <a:spcPct val="100000"/>
              </a:lnSpc>
              <a:spcBef>
                <a:spcPts val="1200"/>
              </a:spcBef>
              <a:buSzPct val="100000"/>
              <a:buFont typeface="Wells Fargo Sans"/>
              <a:buChar char="•"/>
            </a:pPr>
            <a:r>
              <a:rPr lang="en-US" sz="1600" dirty="0"/>
              <a:t>Link to video: </a:t>
            </a:r>
            <a:r>
              <a:rPr lang="en-US" sz="1600" dirty="0">
                <a:hlinkClick r:id="rId4"/>
              </a:rPr>
              <a:t>https://www.youtube.com/watch?v=HnWIHWFbuUQ</a:t>
            </a:r>
            <a:r>
              <a:rPr lang="en-US" sz="1600" dirty="0"/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617C2F-9C5C-274F-B0ED-B37019A23D7A}"/>
              </a:ext>
            </a:extLst>
          </p:cNvPr>
          <p:cNvSpPr txBox="1"/>
          <p:nvPr/>
        </p:nvSpPr>
        <p:spPr>
          <a:xfrm>
            <a:off x="1523204" y="6525353"/>
            <a:ext cx="11215687" cy="3922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71450" indent="-171450">
              <a:lnSpc>
                <a:spcPct val="100000"/>
              </a:lnSpc>
              <a:spcBef>
                <a:spcPts val="1200"/>
              </a:spcBef>
              <a:buSzPct val="100000"/>
              <a:buFont typeface="Wells Fargo Sans"/>
              <a:buChar char="•"/>
            </a:pPr>
            <a:r>
              <a:rPr lang="en-US" sz="1600" dirty="0"/>
              <a:t>Convolutional Network Explainer: </a:t>
            </a:r>
            <a:r>
              <a:rPr lang="en-US" sz="1600" dirty="0">
                <a:hlinkClick r:id="rId5"/>
              </a:rPr>
              <a:t>https://poloclub.github.io/cnn-explainer/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638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4D75C-F256-EF46-AFCE-F978653CD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Convolutional Neural Networks Wrap-Up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A237E-E314-1B49-94B5-599EB9A67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 discussed</a:t>
            </a:r>
          </a:p>
          <a:p>
            <a:pPr lvl="1"/>
            <a:r>
              <a:rPr lang="en-US" dirty="0"/>
              <a:t>Convolutional neural networks</a:t>
            </a:r>
          </a:p>
          <a:p>
            <a:r>
              <a:rPr lang="en-US" dirty="0"/>
              <a:t>Tools discussed</a:t>
            </a:r>
          </a:p>
          <a:p>
            <a:pPr lvl="1"/>
            <a:r>
              <a:rPr lang="en-US" dirty="0"/>
              <a:t>TensorFlow and </a:t>
            </a:r>
            <a:r>
              <a:rPr lang="en-US" dirty="0" err="1"/>
              <a:t>Keras</a:t>
            </a:r>
            <a:endParaRPr lang="en-US" dirty="0"/>
          </a:p>
          <a:p>
            <a:r>
              <a:rPr lang="en-US" dirty="0"/>
              <a:t>Applications discussed</a:t>
            </a:r>
          </a:p>
          <a:p>
            <a:pPr lvl="1"/>
            <a:r>
              <a:rPr lang="en-US" dirty="0"/>
              <a:t>Facial recognition</a:t>
            </a:r>
          </a:p>
          <a:p>
            <a:pPr lvl="1"/>
            <a:r>
              <a:rPr lang="en-US" dirty="0"/>
              <a:t>Animating photos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427555-5866-5A4E-BC82-0ACBD2ACBDD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5443" y="1825625"/>
            <a:ext cx="3657600" cy="431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7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Convolutional Neural Networks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49907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200" dirty="0">
                <a:solidFill>
                  <a:srgbClr val="FF0000"/>
                </a:solidFill>
              </a:rPr>
              <a:t>Convolutional neural networks</a:t>
            </a:r>
            <a:r>
              <a:rPr lang="en-US" altLang="zh-CN" sz="2200" dirty="0"/>
              <a:t> (</a:t>
            </a:r>
            <a:r>
              <a:rPr lang="en-US" altLang="zh-CN" sz="2200" dirty="0">
                <a:solidFill>
                  <a:srgbClr val="FF0000"/>
                </a:solidFill>
              </a:rPr>
              <a:t>CNN</a:t>
            </a:r>
            <a:r>
              <a:rPr lang="en-US" altLang="zh-CN" sz="2200" dirty="0"/>
              <a:t>) use a special architecture to take advantage of the </a:t>
            </a:r>
            <a:r>
              <a:rPr lang="en-US" altLang="zh-CN" sz="2200" dirty="0">
                <a:solidFill>
                  <a:schemeClr val="accent2">
                    <a:lumMod val="75000"/>
                  </a:schemeClr>
                </a:solidFill>
              </a:rPr>
              <a:t>spatial structure </a:t>
            </a:r>
            <a:r>
              <a:rPr lang="en-US" altLang="zh-CN" sz="2200" dirty="0"/>
              <a:t>and are particularly well-adapted to classify images.</a:t>
            </a:r>
          </a:p>
          <a:p>
            <a:endParaRPr lang="en-US" altLang="zh-CN" sz="1600" dirty="0"/>
          </a:p>
          <a:p>
            <a:r>
              <a:rPr lang="en-US" sz="2200" dirty="0"/>
              <a:t>The architecture of </a:t>
            </a:r>
            <a:r>
              <a:rPr lang="en-US" sz="2200" dirty="0">
                <a:solidFill>
                  <a:srgbClr val="FF0000"/>
                </a:solidFill>
              </a:rPr>
              <a:t>CNN</a:t>
            </a:r>
            <a:r>
              <a:rPr lang="en-US" sz="2200" dirty="0"/>
              <a:t> is fast to train. </a:t>
            </a:r>
            <a:r>
              <a:rPr lang="en-US" altLang="zh-CN" sz="2200" dirty="0"/>
              <a:t>This, in turn, helps us train deep, multi-layer networks, which are very good at classifying images. </a:t>
            </a:r>
          </a:p>
          <a:p>
            <a:endParaRPr lang="en-US" altLang="zh-CN" sz="1600" dirty="0"/>
          </a:p>
          <a:p>
            <a:r>
              <a:rPr lang="en-US" altLang="zh-CN" sz="2200" dirty="0"/>
              <a:t>Today, deep convolutional networks or some close variant are used in most neural networks for image recognition.</a:t>
            </a:r>
          </a:p>
          <a:p>
            <a:endParaRPr lang="en-US" altLang="zh-CN" sz="1600" dirty="0"/>
          </a:p>
          <a:p>
            <a:r>
              <a:rPr lang="en-US" altLang="zh-CN" sz="2200" dirty="0">
                <a:solidFill>
                  <a:srgbClr val="FF0000"/>
                </a:solidFill>
              </a:rPr>
              <a:t>Convolutional neural networks </a:t>
            </a:r>
            <a:r>
              <a:rPr lang="en-US" altLang="zh-CN" sz="2200" dirty="0"/>
              <a:t>use three basic ideas: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</a:rPr>
              <a:t>Local receptive fields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>
                <a:solidFill>
                  <a:srgbClr val="0070C0"/>
                </a:solidFill>
              </a:rPr>
              <a:t>Shared weights</a:t>
            </a:r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sz="2200" dirty="0">
                <a:solidFill>
                  <a:srgbClr val="7030A0"/>
                </a:solidFill>
              </a:rPr>
              <a:t>Pooling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349932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Local Receptive Fields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36094" y="1504989"/>
                <a:ext cx="10719812" cy="150803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200" dirty="0"/>
                  <a:t>In a </a:t>
                </a:r>
                <a:r>
                  <a:rPr lang="en-US" altLang="zh-CN" sz="2200" dirty="0">
                    <a:solidFill>
                      <a:srgbClr val="7030A0"/>
                    </a:solidFill>
                  </a:rPr>
                  <a:t>fully-connected layer</a:t>
                </a:r>
                <a:r>
                  <a:rPr lang="en-US" altLang="zh-CN" sz="2200" dirty="0"/>
                  <a:t>, the inputs were represented as a vertical line of neurons in computational graph.</a:t>
                </a:r>
              </a:p>
              <a:p>
                <a:r>
                  <a:rPr lang="en-US" altLang="zh-CN" sz="2200" dirty="0"/>
                  <a:t>In a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convolutional net</a:t>
                </a:r>
                <a:r>
                  <a:rPr lang="en-US" altLang="zh-CN" sz="2200" dirty="0"/>
                  <a:t>, we treat the input layer as a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28×28</m:t>
                    </m:r>
                  </m:oMath>
                </a14:m>
                <a:r>
                  <a:rPr lang="en-US" altLang="zh-CN" sz="2200" dirty="0"/>
                  <a:t> square of neurons, whose values correspond to the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28×</m:t>
                    </m:r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28</m:t>
                    </m:r>
                  </m:oMath>
                </a14:m>
                <a:r>
                  <a:rPr lang="en-US" altLang="zh-CN" sz="2200" dirty="0"/>
                  <a:t> pixel intensities. Instead of a vertical line, we now have: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094" y="1504989"/>
                <a:ext cx="10719812" cy="1508034"/>
              </a:xfrm>
              <a:prstGeom prst="rect">
                <a:avLst/>
              </a:prstGeom>
              <a:blipFill>
                <a:blip r:embed="rId2"/>
                <a:stretch>
                  <a:fillRect l="-683" t="-5263" b="-28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B24C23-B34D-4403-A14E-0EEB0E22A6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3013024"/>
            <a:ext cx="3258670" cy="35624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9A5319-8AF8-4964-8E98-93CF80B1CC98}"/>
              </a:ext>
            </a:extLst>
          </p:cNvPr>
          <p:cNvSpPr txBox="1"/>
          <p:nvPr/>
        </p:nvSpPr>
        <p:spPr>
          <a:xfrm>
            <a:off x="736094" y="3006621"/>
            <a:ext cx="651947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As per usual, we'll connect the </a:t>
            </a:r>
            <a:r>
              <a:rPr lang="en-US" sz="2200" dirty="0">
                <a:solidFill>
                  <a:srgbClr val="0070C0"/>
                </a:solidFill>
              </a:rPr>
              <a:t>input pixels </a:t>
            </a:r>
            <a:r>
              <a:rPr lang="en-US" sz="2200" dirty="0"/>
              <a:t>to a layer of </a:t>
            </a:r>
            <a:r>
              <a:rPr lang="en-US" sz="2200" dirty="0">
                <a:solidFill>
                  <a:schemeClr val="accent2">
                    <a:lumMod val="75000"/>
                  </a:schemeClr>
                </a:solidFill>
              </a:rPr>
              <a:t>hidden neurons</a:t>
            </a:r>
            <a:r>
              <a:rPr lang="en-US" sz="22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But we won't connect every </a:t>
            </a:r>
            <a:r>
              <a:rPr lang="en-US" sz="2200" dirty="0">
                <a:solidFill>
                  <a:srgbClr val="0070C0"/>
                </a:solidFill>
              </a:rPr>
              <a:t>input pixel </a:t>
            </a:r>
            <a:r>
              <a:rPr lang="en-US" sz="2200" dirty="0"/>
              <a:t>to every </a:t>
            </a:r>
            <a:r>
              <a:rPr lang="en-US" sz="2200" dirty="0">
                <a:solidFill>
                  <a:schemeClr val="accent2">
                    <a:lumMod val="75000"/>
                  </a:schemeClr>
                </a:solidFill>
              </a:rPr>
              <a:t>hidden neuron</a:t>
            </a:r>
            <a:r>
              <a:rPr lang="en-US" sz="2200" dirty="0"/>
              <a:t>. Instead, we only make connections in small, localized regions of the input image.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6218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Local Receptive Fields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736094" y="1504990"/>
            <a:ext cx="10719812" cy="15080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200" dirty="0"/>
              <a:t>In </a:t>
            </a:r>
            <a:r>
              <a:rPr lang="en-US" altLang="zh-CN" sz="2200" dirty="0">
                <a:solidFill>
                  <a:srgbClr val="7030A0"/>
                </a:solidFill>
              </a:rPr>
              <a:t>fully-connected layers</a:t>
            </a:r>
            <a:r>
              <a:rPr lang="en-US" altLang="zh-CN" sz="2200" dirty="0"/>
              <a:t>, the inputs were represented as a vertical line of neurons in computational graph.</a:t>
            </a:r>
          </a:p>
          <a:p>
            <a:r>
              <a:rPr lang="en-US" altLang="zh-CN" sz="2200" dirty="0"/>
              <a:t>In a </a:t>
            </a:r>
            <a:r>
              <a:rPr lang="en-US" altLang="zh-CN" sz="2200" dirty="0">
                <a:solidFill>
                  <a:srgbClr val="FF0000"/>
                </a:solidFill>
              </a:rPr>
              <a:t>convolutional net</a:t>
            </a:r>
            <a:r>
              <a:rPr lang="en-US" altLang="zh-CN" sz="2200" dirty="0"/>
              <a:t>, it'll help to think instead of the inputs as a 28×28 square of neurons, whose values correspond to the 28×28 pixel intensities we're using as inputs: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B24C23-B34D-4403-A14E-0EEB0E22A6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82" y="3521939"/>
            <a:ext cx="4934314" cy="25359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E9A5319-8AF8-4964-8E98-93CF80B1CC98}"/>
                  </a:ext>
                </a:extLst>
              </p:cNvPr>
              <p:cNvSpPr txBox="1"/>
              <p:nvPr/>
            </p:nvSpPr>
            <p:spPr>
              <a:xfrm>
                <a:off x="700177" y="3013024"/>
                <a:ext cx="6519471" cy="38164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As per usual, we'll connect the </a:t>
                </a:r>
                <a:r>
                  <a:rPr lang="en-US" sz="2200" dirty="0">
                    <a:solidFill>
                      <a:srgbClr val="0070C0"/>
                    </a:solidFill>
                  </a:rPr>
                  <a:t>input pixels </a:t>
                </a:r>
                <a:r>
                  <a:rPr lang="en-US" sz="2200" dirty="0"/>
                  <a:t>to a layer of </a:t>
                </a:r>
                <a:r>
                  <a:rPr lang="en-US" sz="2200" dirty="0">
                    <a:solidFill>
                      <a:schemeClr val="accent2">
                        <a:lumMod val="75000"/>
                      </a:schemeClr>
                    </a:solidFill>
                  </a:rPr>
                  <a:t>hidden neurons</a:t>
                </a:r>
                <a:r>
                  <a:rPr lang="en-US" sz="2200" dirty="0"/>
                  <a:t>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But we won't connect every </a:t>
                </a:r>
                <a:r>
                  <a:rPr lang="en-US" sz="2200" dirty="0">
                    <a:solidFill>
                      <a:srgbClr val="0070C0"/>
                    </a:solidFill>
                  </a:rPr>
                  <a:t>input pixel </a:t>
                </a:r>
                <a:r>
                  <a:rPr lang="en-US" sz="2200" dirty="0"/>
                  <a:t>to every </a:t>
                </a:r>
                <a:r>
                  <a:rPr lang="en-US" sz="2200" dirty="0">
                    <a:solidFill>
                      <a:schemeClr val="accent2">
                        <a:lumMod val="75000"/>
                      </a:schemeClr>
                    </a:solidFill>
                  </a:rPr>
                  <a:t>hidden neuron</a:t>
                </a:r>
                <a:r>
                  <a:rPr lang="en-US" sz="2200" dirty="0"/>
                  <a:t>. Instead, we only make connections in small, localized regions of the input image.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To be more precise, each neuron in the </a:t>
                </a:r>
                <a:r>
                  <a:rPr lang="en-US" sz="2200" dirty="0">
                    <a:solidFill>
                      <a:schemeClr val="accent2">
                        <a:lumMod val="75000"/>
                      </a:schemeClr>
                    </a:solidFill>
                  </a:rPr>
                  <a:t>first hidden layer</a:t>
                </a:r>
                <a:r>
                  <a:rPr lang="en-US" sz="2200" dirty="0"/>
                  <a:t> will be connected to a small region of the </a:t>
                </a:r>
                <a:r>
                  <a:rPr lang="en-US" sz="2200" dirty="0">
                    <a:solidFill>
                      <a:srgbClr val="0070C0"/>
                    </a:solidFill>
                  </a:rPr>
                  <a:t>input neurons</a:t>
                </a:r>
                <a:r>
                  <a:rPr lang="en-US" sz="2200" dirty="0"/>
                  <a:t>, say, for example, a </a:t>
                </a:r>
                <a14:m>
                  <m:oMath xmlns:m="http://schemas.openxmlformats.org/officeDocument/2006/math">
                    <m:r>
                      <a:rPr lang="en-US" sz="2200" i="1" dirty="0" smtClean="0">
                        <a:latin typeface="Cambria Math" panose="02040503050406030204" pitchFamily="18" charset="0"/>
                      </a:rPr>
                      <m:t>5×5</m:t>
                    </m:r>
                  </m:oMath>
                </a14:m>
                <a:r>
                  <a:rPr lang="en-US" sz="2200" dirty="0"/>
                  <a:t> region, corresponding to 25 </a:t>
                </a:r>
                <a:r>
                  <a:rPr lang="en-US" sz="2200" dirty="0">
                    <a:solidFill>
                      <a:srgbClr val="0070C0"/>
                    </a:solidFill>
                  </a:rPr>
                  <a:t>input pixels</a:t>
                </a:r>
                <a:r>
                  <a:rPr lang="en-US" sz="2200" dirty="0"/>
                  <a:t>.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E9A5319-8AF8-4964-8E98-93CF80B1CC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177" y="3013024"/>
                <a:ext cx="6519471" cy="3816429"/>
              </a:xfrm>
              <a:prstGeom prst="rect">
                <a:avLst/>
              </a:prstGeom>
              <a:blipFill>
                <a:blip r:embed="rId3"/>
                <a:stretch>
                  <a:fillRect l="-1123" t="-958" r="-2058" b="-23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442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Local Receptive Fields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15080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200" dirty="0"/>
              <a:t>That region in the input image is called the </a:t>
            </a:r>
            <a:r>
              <a:rPr lang="en-US" altLang="zh-CN" sz="2200" dirty="0">
                <a:solidFill>
                  <a:schemeClr val="accent2">
                    <a:lumMod val="75000"/>
                  </a:schemeClr>
                </a:solidFill>
              </a:rPr>
              <a:t>local receptive field </a:t>
            </a:r>
            <a:r>
              <a:rPr lang="en-US" altLang="zh-CN" sz="2200" dirty="0"/>
              <a:t>for the hidden neuron.</a:t>
            </a:r>
          </a:p>
          <a:p>
            <a:r>
              <a:rPr lang="en-US" altLang="zh-CN" sz="2200" dirty="0"/>
              <a:t>It's a small window on the input pixels. </a:t>
            </a:r>
          </a:p>
          <a:p>
            <a:r>
              <a:rPr lang="en-US" altLang="zh-CN" sz="2200" dirty="0"/>
              <a:t>Each connection learns a </a:t>
            </a:r>
            <a:r>
              <a:rPr lang="en-US" altLang="zh-CN" sz="2200" dirty="0">
                <a:solidFill>
                  <a:srgbClr val="0070C0"/>
                </a:solidFill>
              </a:rPr>
              <a:t>weight</a:t>
            </a:r>
            <a:r>
              <a:rPr lang="en-US" altLang="zh-CN" sz="2200" dirty="0"/>
              <a:t>. And the </a:t>
            </a:r>
            <a:r>
              <a:rPr lang="en-US" altLang="zh-CN" sz="2200" dirty="0">
                <a:solidFill>
                  <a:srgbClr val="7030A0"/>
                </a:solidFill>
              </a:rPr>
              <a:t>hidden neuron</a:t>
            </a:r>
            <a:r>
              <a:rPr lang="en-US" altLang="zh-CN" sz="2200" dirty="0"/>
              <a:t> learns an overall </a:t>
            </a:r>
            <a:r>
              <a:rPr lang="en-US" altLang="zh-CN" sz="2200" dirty="0">
                <a:solidFill>
                  <a:srgbClr val="FF0000"/>
                </a:solidFill>
              </a:rPr>
              <a:t>bias</a:t>
            </a:r>
            <a:r>
              <a:rPr lang="en-US" altLang="zh-CN" sz="2200" dirty="0"/>
              <a:t> as well.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EB3BD8-73A0-41C5-AD26-ECFDD0575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860" y="2983040"/>
            <a:ext cx="7204822" cy="3702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879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Local Receptive Fields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256BBE-4647-45B4-979F-7E0C41AD37D0}"/>
              </a:ext>
            </a:extLst>
          </p:cNvPr>
          <p:cNvSpPr txBox="1">
            <a:spLocks/>
          </p:cNvSpPr>
          <p:nvPr/>
        </p:nvSpPr>
        <p:spPr>
          <a:xfrm>
            <a:off x="990601" y="1504989"/>
            <a:ext cx="10719812" cy="7585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200" dirty="0"/>
              <a:t>Then we slide the </a:t>
            </a:r>
            <a:r>
              <a:rPr lang="en-US" altLang="zh-CN" sz="2200" dirty="0">
                <a:solidFill>
                  <a:schemeClr val="accent2">
                    <a:lumMod val="75000"/>
                  </a:schemeClr>
                </a:solidFill>
              </a:rPr>
              <a:t>local receptive field </a:t>
            </a:r>
            <a:r>
              <a:rPr lang="en-US" altLang="zh-CN" sz="2200" dirty="0"/>
              <a:t>over by one pixel to the right (i.e., by one neuron), to connect to a </a:t>
            </a:r>
            <a:r>
              <a:rPr lang="en-US" altLang="zh-CN" sz="2200" dirty="0">
                <a:solidFill>
                  <a:srgbClr val="7030A0"/>
                </a:solidFill>
              </a:rPr>
              <a:t>second hidden neuron</a:t>
            </a:r>
            <a:r>
              <a:rPr lang="en-US" altLang="zh-CN" sz="2200" dirty="0"/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EB3BD8-73A0-41C5-AD26-ECFDD0575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096" y="2113613"/>
            <a:ext cx="7204822" cy="3702876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4EF213-6D56-4F58-83CE-79D1D11FC8B8}"/>
              </a:ext>
            </a:extLst>
          </p:cNvPr>
          <p:cNvSpPr txBox="1">
            <a:spLocks/>
          </p:cNvSpPr>
          <p:nvPr/>
        </p:nvSpPr>
        <p:spPr>
          <a:xfrm>
            <a:off x="990601" y="6045850"/>
            <a:ext cx="10719812" cy="7585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200" dirty="0"/>
              <a:t>We then slide the </a:t>
            </a:r>
            <a:r>
              <a:rPr lang="en-US" altLang="zh-CN" sz="2200" dirty="0">
                <a:solidFill>
                  <a:schemeClr val="accent2">
                    <a:lumMod val="75000"/>
                  </a:schemeClr>
                </a:solidFill>
              </a:rPr>
              <a:t>local receptive field </a:t>
            </a:r>
            <a:r>
              <a:rPr lang="en-US" altLang="zh-CN" sz="2200" dirty="0"/>
              <a:t>across the entire input image. For each </a:t>
            </a:r>
            <a:r>
              <a:rPr lang="en-US" altLang="zh-CN" sz="2200" dirty="0">
                <a:solidFill>
                  <a:schemeClr val="accent2">
                    <a:lumMod val="75000"/>
                  </a:schemeClr>
                </a:solidFill>
              </a:rPr>
              <a:t>local receptive field</a:t>
            </a:r>
            <a:r>
              <a:rPr lang="en-US" altLang="zh-CN" sz="2200" dirty="0"/>
              <a:t>, there is a different </a:t>
            </a:r>
            <a:r>
              <a:rPr lang="en-US" altLang="zh-CN" sz="2200" dirty="0">
                <a:solidFill>
                  <a:srgbClr val="7030A0"/>
                </a:solidFill>
              </a:rPr>
              <a:t>hidden neuron </a:t>
            </a:r>
            <a:r>
              <a:rPr lang="en-US" altLang="zh-CN" sz="2200" dirty="0"/>
              <a:t>in the first hidden layer. </a:t>
            </a:r>
          </a:p>
        </p:txBody>
      </p:sp>
    </p:spTree>
    <p:extLst>
      <p:ext uri="{BB962C8B-B14F-4D97-AF65-F5344CB8AC3E}">
        <p14:creationId xmlns:p14="http://schemas.microsoft.com/office/powerpoint/2010/main" val="27766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CE96-7744-49C3-828A-A345243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362306"/>
            <a:ext cx="9440332" cy="1142683"/>
          </a:xfrm>
        </p:spPr>
        <p:txBody>
          <a:bodyPr>
            <a:norm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Stride Length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90601" y="1504989"/>
                <a:ext cx="10719812" cy="499070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200" dirty="0"/>
                  <a:t>I've shown the </a:t>
                </a:r>
                <a:r>
                  <a:rPr lang="en-US" altLang="zh-CN" sz="2200" dirty="0">
                    <a:solidFill>
                      <a:schemeClr val="accent2">
                        <a:lumMod val="75000"/>
                      </a:schemeClr>
                    </a:solidFill>
                  </a:rPr>
                  <a:t>local receptive field </a:t>
                </a:r>
                <a:r>
                  <a:rPr lang="en-US" altLang="zh-CN" sz="2200" dirty="0"/>
                  <a:t>being moved by one pixel at a time. Of course, we are free to move the </a:t>
                </a:r>
                <a:r>
                  <a:rPr lang="en-US" altLang="zh-CN" sz="2200" dirty="0">
                    <a:solidFill>
                      <a:schemeClr val="accent2">
                        <a:lumMod val="75000"/>
                      </a:schemeClr>
                    </a:solidFill>
                  </a:rPr>
                  <a:t>local receptive field  </a:t>
                </a:r>
                <a:r>
                  <a:rPr lang="en-US" altLang="zh-CN" sz="2200" dirty="0"/>
                  <a:t>by a different number of pixels each time. </a:t>
                </a:r>
              </a:p>
              <a:p>
                <a:endParaRPr lang="en-US" altLang="zh-CN" sz="2200" dirty="0"/>
              </a:p>
              <a:p>
                <a:r>
                  <a:rPr lang="en-US" altLang="zh-CN" sz="2200" dirty="0"/>
                  <a:t>For instance, we might move the </a:t>
                </a:r>
                <a:r>
                  <a:rPr lang="en-US" altLang="zh-CN" sz="2200" dirty="0">
                    <a:solidFill>
                      <a:schemeClr val="accent2">
                        <a:lumMod val="75000"/>
                      </a:schemeClr>
                    </a:solidFill>
                  </a:rPr>
                  <a:t>local receptive field </a:t>
                </a:r>
                <a:r>
                  <a:rPr lang="en-US" altLang="zh-CN" sz="2200" dirty="0"/>
                  <a:t>2 pixels to the right (or down), in which case we'd say a </a:t>
                </a:r>
                <a:r>
                  <a:rPr lang="en-US" altLang="zh-CN" sz="2200" dirty="0">
                    <a:solidFill>
                      <a:srgbClr val="0070C0"/>
                    </a:solidFill>
                  </a:rPr>
                  <a:t>stride length </a:t>
                </a:r>
                <a:r>
                  <a:rPr lang="en-US" altLang="zh-CN" sz="2200" dirty="0"/>
                  <a:t>of 2 is used. </a:t>
                </a:r>
              </a:p>
              <a:p>
                <a:endParaRPr lang="en-US" altLang="zh-CN" sz="2200" dirty="0"/>
              </a:p>
              <a:p>
                <a:r>
                  <a:rPr lang="en-US" altLang="zh-CN" sz="2200" dirty="0"/>
                  <a:t>The size of </a:t>
                </a:r>
                <a:r>
                  <a:rPr lang="en-US" altLang="zh-CN" sz="2200" dirty="0">
                    <a:solidFill>
                      <a:schemeClr val="accent2">
                        <a:lumMod val="75000"/>
                      </a:schemeClr>
                    </a:solidFill>
                  </a:rPr>
                  <a:t>receptive fields</a:t>
                </a:r>
                <a:r>
                  <a:rPr lang="en-US" altLang="zh-CN" sz="2200" dirty="0"/>
                  <a:t> as well as the </a:t>
                </a:r>
                <a:r>
                  <a:rPr lang="en-US" altLang="zh-CN" sz="2200" dirty="0">
                    <a:solidFill>
                      <a:srgbClr val="0070C0"/>
                    </a:solidFill>
                  </a:rPr>
                  <a:t>stride length </a:t>
                </a:r>
                <a:r>
                  <a:rPr lang="en-US" altLang="zh-CN" sz="2200" dirty="0"/>
                  <a:t>will together decide the </a:t>
                </a:r>
                <a:r>
                  <a:rPr lang="en-US" altLang="zh-CN" sz="2200" dirty="0">
                    <a:solidFill>
                      <a:srgbClr val="7030A0"/>
                    </a:solidFill>
                  </a:rPr>
                  <a:t>number of neurons </a:t>
                </a:r>
                <a:r>
                  <a:rPr lang="en-US" altLang="zh-CN" sz="2200" dirty="0"/>
                  <a:t>in hidden layer:</a:t>
                </a:r>
              </a:p>
              <a:p>
                <a:pPr lvl="1"/>
                <a:r>
                  <a:rPr lang="en-US" altLang="zh-CN" sz="2200" dirty="0"/>
                  <a:t>Suppose we have a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28×28</m:t>
                    </m:r>
                  </m:oMath>
                </a14:m>
                <a:r>
                  <a:rPr lang="en-US" altLang="zh-CN" sz="2200" dirty="0"/>
                  <a:t> input image,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5×5</m:t>
                    </m:r>
                  </m:oMath>
                </a14:m>
                <a:r>
                  <a:rPr lang="en-US" altLang="zh-CN" sz="2200" dirty="0"/>
                  <a:t> </a:t>
                </a:r>
                <a:r>
                  <a:rPr lang="en-US" altLang="zh-CN" sz="2200" dirty="0">
                    <a:solidFill>
                      <a:schemeClr val="accent2">
                        <a:lumMod val="75000"/>
                      </a:schemeClr>
                    </a:solidFill>
                  </a:rPr>
                  <a:t>local receptive fields</a:t>
                </a:r>
                <a:r>
                  <a:rPr lang="en-US" altLang="zh-CN" sz="2200" dirty="0"/>
                  <a:t>, and a </a:t>
                </a:r>
                <a:r>
                  <a:rPr lang="en-US" altLang="zh-CN" sz="2200" dirty="0">
                    <a:solidFill>
                      <a:srgbClr val="0070C0"/>
                    </a:solidFill>
                  </a:rPr>
                  <a:t>stride length </a:t>
                </a:r>
                <a:r>
                  <a:rPr lang="en-US" altLang="zh-CN" sz="2200" dirty="0"/>
                  <a:t>of 1, then there will be </a:t>
                </a: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24×24</m:t>
                    </m:r>
                  </m:oMath>
                </a14:m>
                <a:r>
                  <a:rPr lang="en-US" altLang="zh-CN" sz="2200" dirty="0"/>
                  <a:t> neurons in the </a:t>
                </a:r>
                <a:r>
                  <a:rPr lang="en-US" altLang="zh-CN" sz="2200" dirty="0">
                    <a:solidFill>
                      <a:srgbClr val="7030A0"/>
                    </a:solidFill>
                  </a:rPr>
                  <a:t>hidden layer</a:t>
                </a:r>
                <a:r>
                  <a:rPr lang="en-US" altLang="zh-CN" sz="2200" dirty="0"/>
                  <a:t>. </a:t>
                </a:r>
              </a:p>
              <a:p>
                <a:pPr lvl="1"/>
                <a:r>
                  <a:rPr lang="en-US" altLang="zh-CN" sz="2200" dirty="0"/>
                  <a:t>This is because we can only move the </a:t>
                </a:r>
                <a:r>
                  <a:rPr lang="en-US" altLang="zh-CN" sz="2200" dirty="0">
                    <a:solidFill>
                      <a:schemeClr val="accent2">
                        <a:lumMod val="75000"/>
                      </a:schemeClr>
                    </a:solidFill>
                  </a:rPr>
                  <a:t>local receptive field </a:t>
                </a:r>
                <a:r>
                  <a:rPr lang="en-US" altLang="zh-CN" sz="2200" dirty="0"/>
                  <a:t>23 neurons across (or 23 neurons down), before colliding with the right-hand side (or bottom) of the input image.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4256BBE-4647-45B4-979F-7E0C41AD3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1" y="1504989"/>
                <a:ext cx="10719812" cy="4990705"/>
              </a:xfrm>
              <a:prstGeom prst="rect">
                <a:avLst/>
              </a:prstGeom>
              <a:blipFill>
                <a:blip r:embed="rId2"/>
                <a:stretch>
                  <a:fillRect l="-683" t="-15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9764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Fargo">
  <a:themeElements>
    <a:clrScheme name="Wells Fargo 2020 Colors">
      <a:dk1>
        <a:srgbClr val="141414"/>
      </a:dk1>
      <a:lt1>
        <a:srgbClr val="FFFFFF"/>
      </a:lt1>
      <a:dk2>
        <a:srgbClr val="D71E28"/>
      </a:dk2>
      <a:lt2>
        <a:srgbClr val="F4F0ED"/>
      </a:lt2>
      <a:accent1>
        <a:srgbClr val="D73F26"/>
      </a:accent1>
      <a:accent2>
        <a:srgbClr val="AA1E87"/>
      </a:accent2>
      <a:accent3>
        <a:srgbClr val="EB691E"/>
      </a:accent3>
      <a:accent4>
        <a:srgbClr val="5A469B"/>
      </a:accent4>
      <a:accent5>
        <a:srgbClr val="C83255"/>
      </a:accent5>
      <a:accent6>
        <a:srgbClr val="823291"/>
      </a:accent6>
      <a:hlink>
        <a:srgbClr val="5A469B"/>
      </a:hlink>
      <a:folHlink>
        <a:srgbClr val="5A469B"/>
      </a:folHlink>
    </a:clrScheme>
    <a:fontScheme name="Wells Fargo 2020 Fonts">
      <a:majorFont>
        <a:latin typeface="Wells Fargo Sans Display" panose="020B0503020203020204" pitchFamily="34" charset="0"/>
        <a:ea typeface=""/>
        <a:cs typeface=""/>
      </a:majorFont>
      <a:minorFont>
        <a:latin typeface="Wells Fargo Sans" panose="020B0503020203020204" pitchFamily="34" charset="0"/>
        <a:ea typeface=""/>
        <a:cs typeface=""/>
      </a:minorFont>
    </a:fontScheme>
    <a:fmtScheme name="Wells Fargo 2020 Effects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127000" dist="63500" dir="2700000" algn="b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>
        <a:defPPr algn="ctr">
          <a:lnSpc>
            <a:spcPct val="100000"/>
          </a:lnSpc>
          <a:defRPr sz="1600"/>
        </a:defPPr>
      </a:lstStyle>
      <a:style>
        <a:lnRef idx="0">
          <a:srgbClr val="787070"/>
        </a:lnRef>
        <a:fillRef idx="1">
          <a:schemeClr val="accent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 cap="sq"/>
      </a:spPr>
      <a:bodyPr/>
      <a:lstStyle/>
      <a:style>
        <a:lnRef idx="1">
          <a:srgbClr val="787070"/>
        </a:lnRef>
        <a:fillRef idx="0">
          <a:schemeClr val="accent1"/>
        </a:fillRef>
        <a:effectRef idx="0">
          <a:schemeClr val="dk1"/>
        </a:effectRef>
        <a:fontRef idx="minor">
          <a:schemeClr val="lt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71450" indent="-171450">
          <a:lnSpc>
            <a:spcPct val="100000"/>
          </a:lnSpc>
          <a:spcBef>
            <a:spcPts val="1200"/>
          </a:spcBef>
          <a:buSzPct val="100000"/>
          <a:buFont typeface="Wells Fargo Sans"/>
          <a:buChar char="•"/>
          <a:defRPr sz="1600"/>
        </a:defPPr>
      </a:lstStyle>
    </a:txDef>
  </a:objectDefaults>
  <a:extraClrSchemeLst/>
  <a:custClrLst>
    <a:custClr name="WF Red">
      <a:srgbClr val="D71E28"/>
    </a:custClr>
    <a:custClr name="WF Yellow">
      <a:srgbClr val="FFD100"/>
    </a:custClr>
    <a:custClr name="WF Yellow Tint 1">
      <a:srgbClr val="FFDF4C"/>
    </a:custClr>
    <a:custClr name="WF Yellow Tint 2">
      <a:srgbClr val="FFE87F"/>
    </a:custClr>
    <a:custClr name="WF Yellow Tint 3">
      <a:srgbClr val="FFF1B2"/>
    </a:custClr>
    <a:custClr name="WF Yellow Tint 4">
      <a:srgbClr val="FFF8D9"/>
    </a:custClr>
    <a:custClr name="WF Gray 1">
      <a:srgbClr val="3B3331"/>
    </a:custClr>
    <a:custClr name="WF Gray 2">
      <a:srgbClr val="787070"/>
    </a:custClr>
    <a:custClr name="WF Gray 3">
      <a:srgbClr val="B5ADAD"/>
    </a:custClr>
    <a:custClr name="WF Gray 4">
      <a:srgbClr val="F4F0ED"/>
    </a:custClr>
    <a:custClr name="WF Coral Dark 2">
      <a:srgbClr val="87190A"/>
    </a:custClr>
    <a:custClr name="WF Coral Dark 1">
      <a:srgbClr val="B42D19"/>
    </a:custClr>
    <a:custClr name="WF Coral">
      <a:srgbClr val="D73F26"/>
    </a:custClr>
    <a:custClr name="WF Coral Light 1">
      <a:srgbClr val="FF755E"/>
    </a:custClr>
    <a:custClr name="WF Coral Light 2">
      <a:srgbClr val="FFB1A6"/>
    </a:custClr>
    <a:custClr name="WF Purple Dark 2">
      <a:srgbClr val="640A4B"/>
    </a:custClr>
    <a:custClr name="WF Purple Dark 1">
      <a:srgbClr val="871469"/>
    </a:custClr>
    <a:custClr name="WF Purple">
      <a:srgbClr val="AA1E87"/>
    </a:custClr>
    <a:custClr name="WF Purple Light 1">
      <a:srgbClr val="D169B8"/>
    </a:custClr>
    <a:custClr name="WF Purple Light 2">
      <a:srgbClr val="F2A5DC"/>
    </a:custClr>
    <a:custClr name="WF Orange Dark 2">
      <a:srgbClr val="873100"/>
    </a:custClr>
    <a:custClr name="WF Orange Dark 1">
      <a:srgbClr val="A93E00"/>
    </a:custClr>
    <a:custClr name="WF Orange">
      <a:srgbClr val="EB691E"/>
    </a:custClr>
    <a:custClr name="WF Orange Light 1">
      <a:srgbClr val="FF9657"/>
    </a:custClr>
    <a:custClr name="WF Orange Light 2">
      <a:srgbClr val="FFC5A3"/>
    </a:custClr>
    <a:custClr name="WF Indigo Dark 2">
      <a:srgbClr val="352B6B"/>
    </a:custClr>
    <a:custClr name="WF Indigo Dark 1">
      <a:srgbClr val="463782"/>
    </a:custClr>
    <a:custClr name="WF Indigo">
      <a:srgbClr val="5A469B"/>
    </a:custClr>
    <a:custClr name="WF Indigo Light 1">
      <a:srgbClr val="9A89D9"/>
    </a:custClr>
    <a:custClr name="WF Indigo Light 2">
      <a:srgbClr val="BFB3F2"/>
    </a:custClr>
    <a:custClr name="WF Pink Dark 2">
      <a:srgbClr val="6E142D"/>
    </a:custClr>
    <a:custClr name="WF Pink Dark 1">
      <a:srgbClr val="9B2341"/>
    </a:custClr>
    <a:custClr name="WF Pink">
      <a:srgbClr val="C83255"/>
    </a:custClr>
    <a:custClr name="WF Pink Light 1">
      <a:srgbClr val="F26D91"/>
    </a:custClr>
    <a:custClr name="WF Pink Light 2">
      <a:srgbClr val="FFA6BE"/>
    </a:custClr>
    <a:custClr name="WF Violet Dark 2">
      <a:srgbClr val="5A1E64"/>
    </a:custClr>
    <a:custClr name="WF Violet Dark 1">
      <a:srgbClr val="64287D"/>
    </a:custClr>
    <a:custClr name="WF Violet">
      <a:srgbClr val="823291"/>
    </a:custClr>
    <a:custClr name="WF Violet Light 1">
      <a:srgbClr val="BB70CC"/>
    </a:custClr>
    <a:custClr name="WF Violet Light 2">
      <a:srgbClr val="E5A2F2"/>
    </a:custClr>
    <a:custClr name="Indicator Green">
      <a:srgbClr val="178757"/>
    </a:custClr>
  </a:custClrLst>
  <a:extLst>
    <a:ext uri="{05A4C25C-085E-4340-85A3-A5531E510DB2}">
      <thm15:themeFamily xmlns:thm15="http://schemas.microsoft.com/office/thememl/2012/main" name="WellsFargo" id="{377D85B2-B96A-435B-9397-BEC2E86389EE}" vid="{1AA2033B-53FE-48B1-A8E8-0E4A713A5E9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webextensions/_rels/webextension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webextensions/webextension1.xml><?xml version="1.0" encoding="utf-8"?>
<we:webextension xmlns:we="http://schemas.microsoft.com/office/webextensions/webextension/2010/11" id="{5FCAAF1F-0DFC-8748-938F-E54C07ECA3A4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0"/>
    <we:property name="starttime" value="0"/>
    <we:property name="vid" value="&quot;https://www.youtube.com/watch?v=HnWIHWFbuUQ&quot;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C8D44ADA-5A59-4E48-B926-7C8D990985A8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0"/>
    <we:property name="starttime" value="0"/>
    <we:property name="vid" value="&quot;https://www.youtube.com/watch?v=3JQ3hYko51Y&quot;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530281EE-A392-FB4F-A5ED-54078E4EC234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0"/>
    <we:property name="starttime" value="0"/>
    <we:property name="vid" value="&quot;https://www.youtube.com/watch?v=vC3bTziLRTA&quot;"/>
  </we:properties>
  <we:bindings/>
  <we:snapshot xmlns:r="http://schemas.openxmlformats.org/officeDocument/2006/relationships" r:embed="rId1"/>
</we:webextension>
</file>

<file path=ppt/webextensions/webextension4.xml><?xml version="1.0" encoding="utf-8"?>
<we:webextension xmlns:we="http://schemas.microsoft.com/office/webextensions/webextension/2010/11" id="{AB5982D0-EBA1-7848-B11E-435F3CB48D5C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0"/>
    <we:property name="starttime" value="0"/>
    <we:property name="vid" value="&quot;https://youtu.be/G63goXc5MyU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4432</TotalTime>
  <Words>2223</Words>
  <Application>Microsoft Office PowerPoint</Application>
  <PresentationFormat>Widescreen</PresentationFormat>
  <Paragraphs>185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Wells Fargo Sans</vt:lpstr>
      <vt:lpstr>Wells Fargo Sans Display</vt:lpstr>
      <vt:lpstr>Arial</vt:lpstr>
      <vt:lpstr>Calibri</vt:lpstr>
      <vt:lpstr>Calibri Light</vt:lpstr>
      <vt:lpstr>Cambria Math</vt:lpstr>
      <vt:lpstr>Courier New</vt:lpstr>
      <vt:lpstr>Office Theme</vt:lpstr>
      <vt:lpstr>WellsFargo</vt:lpstr>
      <vt:lpstr>2021 Data Science Camp Convolutional Neural Networks</vt:lpstr>
      <vt:lpstr>Outline</vt:lpstr>
      <vt:lpstr>Convolutional Neural Networks Video</vt:lpstr>
      <vt:lpstr>Convolutional Neural Networks</vt:lpstr>
      <vt:lpstr>Local Receptive Fields</vt:lpstr>
      <vt:lpstr>Local Receptive Fields</vt:lpstr>
      <vt:lpstr>Local Receptive Fields</vt:lpstr>
      <vt:lpstr>Local Receptive Fields</vt:lpstr>
      <vt:lpstr>Stride Length</vt:lpstr>
      <vt:lpstr>Shared Weights and Biases</vt:lpstr>
      <vt:lpstr>Translation Invariance</vt:lpstr>
      <vt:lpstr>Feature Maps</vt:lpstr>
      <vt:lpstr>Visualization of Shared Weights</vt:lpstr>
      <vt:lpstr>Feature Maps VS Fully Connected Layer</vt:lpstr>
      <vt:lpstr>Pooling Layers</vt:lpstr>
      <vt:lpstr>Max Pooling</vt:lpstr>
      <vt:lpstr>Max Pooling on Multiple Feature Maps</vt:lpstr>
      <vt:lpstr>Intuition of Pooling</vt:lpstr>
      <vt:lpstr>Putting Things Together</vt:lpstr>
      <vt:lpstr>Putting Things Together</vt:lpstr>
      <vt:lpstr>Putting Things Together</vt:lpstr>
      <vt:lpstr>Putting Things Together</vt:lpstr>
      <vt:lpstr>Putting Things Together</vt:lpstr>
      <vt:lpstr>Neural Network Simulation</vt:lpstr>
      <vt:lpstr>Can You Do Better than CNN?</vt:lpstr>
      <vt:lpstr>Applications: Facial Recognition</vt:lpstr>
      <vt:lpstr>Applications: Photo Wake-up</vt:lpstr>
      <vt:lpstr>More Applications</vt:lpstr>
      <vt:lpstr>Convolutional Layers In Keras</vt:lpstr>
      <vt:lpstr>Convolutional Neural Networks Wrap-Up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 4/6250 Introduction to Robust Regression Methods</dc:title>
  <dc:creator>Yuan Ke</dc:creator>
  <cp:lastModifiedBy>Yuan Ke</cp:lastModifiedBy>
  <cp:revision>498</cp:revision>
  <dcterms:created xsi:type="dcterms:W3CDTF">2019-04-06T18:47:23Z</dcterms:created>
  <dcterms:modified xsi:type="dcterms:W3CDTF">2021-07-15T17:04:05Z</dcterms:modified>
</cp:coreProperties>
</file>